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Barlow Condensed Semi-Bold" panose="020B0604020202020204" charset="0"/>
      <p:regular r:id="rId27"/>
    </p:embeddedFont>
    <p:embeddedFont>
      <p:font typeface="Montserrat Light" panose="00000400000000000000" pitchFamily="2" charset="0"/>
      <p:regular r:id="rId28"/>
    </p:embeddedFont>
    <p:embeddedFont>
      <p:font typeface="Montserrat Light Bold" panose="020B0604020202020204" charset="0"/>
      <p:regular r:id="rId29"/>
    </p:embeddedFont>
    <p:embeddedFont>
      <p:font typeface="Montserrat Light Italics" panose="020B0604020202020204" charset="0"/>
      <p:regular r:id="rId30"/>
    </p:embeddedFont>
    <p:embeddedFont>
      <p:font typeface="Open Sans 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sv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jabones.seiferstore.tech"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30.jpe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11" b="-9111"/>
            </a:stretch>
          </a:blipFill>
        </p:spPr>
        <p:txBody>
          <a:bodyPr/>
          <a:lstStyle/>
          <a:p>
            <a:endParaRPr lang="es-CL"/>
          </a:p>
        </p:txBody>
      </p:sp>
      <p:sp>
        <p:nvSpPr>
          <p:cNvPr id="3" name="AutoShape 3"/>
          <p:cNvSpPr/>
          <p:nvPr/>
        </p:nvSpPr>
        <p:spPr>
          <a:xfrm rot="-2864487">
            <a:off x="11120554" y="7489909"/>
            <a:ext cx="9246792" cy="0"/>
          </a:xfrm>
          <a:prstGeom prst="line">
            <a:avLst/>
          </a:prstGeom>
          <a:ln w="47625" cap="flat">
            <a:solidFill>
              <a:srgbClr val="FFFFFF"/>
            </a:solidFill>
            <a:prstDash val="solid"/>
            <a:headEnd type="none" w="sm" len="sm"/>
            <a:tailEnd type="none" w="sm" len="sm"/>
          </a:ln>
        </p:spPr>
        <p:txBody>
          <a:bodyPr/>
          <a:lstStyle/>
          <a:p>
            <a:endParaRPr lang="es-CL"/>
          </a:p>
        </p:txBody>
      </p:sp>
      <p:grpSp>
        <p:nvGrpSpPr>
          <p:cNvPr id="4" name="Group 4"/>
          <p:cNvGrpSpPr/>
          <p:nvPr/>
        </p:nvGrpSpPr>
        <p:grpSpPr>
          <a:xfrm rot="5400000">
            <a:off x="2599740" y="-2599742"/>
            <a:ext cx="4660519" cy="9860001"/>
            <a:chOff x="0" y="0"/>
            <a:chExt cx="1397949" cy="3037762"/>
          </a:xfrm>
        </p:grpSpPr>
        <p:sp>
          <p:nvSpPr>
            <p:cNvPr id="5" name="Freeform 5"/>
            <p:cNvSpPr/>
            <p:nvPr/>
          </p:nvSpPr>
          <p:spPr>
            <a:xfrm>
              <a:off x="0" y="0"/>
              <a:ext cx="1397949" cy="3037762"/>
            </a:xfrm>
            <a:custGeom>
              <a:avLst/>
              <a:gdLst/>
              <a:ahLst/>
              <a:cxnLst/>
              <a:rect l="l" t="t" r="r" b="b"/>
              <a:pathLst>
                <a:path w="1397949" h="3037762">
                  <a:moveTo>
                    <a:pt x="0" y="0"/>
                  </a:moveTo>
                  <a:lnTo>
                    <a:pt x="1397949" y="0"/>
                  </a:lnTo>
                  <a:lnTo>
                    <a:pt x="1397949" y="3037762"/>
                  </a:lnTo>
                  <a:lnTo>
                    <a:pt x="0" y="3037762"/>
                  </a:lnTo>
                  <a:close/>
                </a:path>
              </a:pathLst>
            </a:custGeom>
            <a:solidFill>
              <a:srgbClr val="13547E"/>
            </a:solidFill>
          </p:spPr>
          <p:txBody>
            <a:bodyPr/>
            <a:lstStyle/>
            <a:p>
              <a:endParaRPr lang="es-CL"/>
            </a:p>
          </p:txBody>
        </p:sp>
        <p:sp>
          <p:nvSpPr>
            <p:cNvPr id="6" name="TextBox 6"/>
            <p:cNvSpPr txBox="1"/>
            <p:nvPr/>
          </p:nvSpPr>
          <p:spPr>
            <a:xfrm>
              <a:off x="0" y="-47625"/>
              <a:ext cx="1397949" cy="3085387"/>
            </a:xfrm>
            <a:prstGeom prst="rect">
              <a:avLst/>
            </a:prstGeom>
          </p:spPr>
          <p:txBody>
            <a:bodyPr lIns="50800" tIns="50800" rIns="50800" bIns="50800" rtlCol="0" anchor="ctr"/>
            <a:lstStyle/>
            <a:p>
              <a:pPr algn="ctr">
                <a:lnSpc>
                  <a:spcPts val="2768"/>
                </a:lnSpc>
              </a:pPr>
              <a:endParaRPr/>
            </a:p>
          </p:txBody>
        </p:sp>
      </p:grpSp>
      <p:sp>
        <p:nvSpPr>
          <p:cNvPr id="7" name="AutoShape 7"/>
          <p:cNvSpPr/>
          <p:nvPr/>
        </p:nvSpPr>
        <p:spPr>
          <a:xfrm rot="-5400000">
            <a:off x="-3041338" y="5051113"/>
            <a:ext cx="8092451" cy="0"/>
          </a:xfrm>
          <a:prstGeom prst="line">
            <a:avLst/>
          </a:prstGeom>
          <a:ln w="47625" cap="flat">
            <a:solidFill>
              <a:srgbClr val="FFFFFF"/>
            </a:solidFill>
            <a:prstDash val="solid"/>
            <a:headEnd type="none" w="sm" len="sm"/>
            <a:tailEnd type="none" w="sm" len="sm"/>
          </a:ln>
        </p:spPr>
        <p:txBody>
          <a:bodyPr/>
          <a:lstStyle/>
          <a:p>
            <a:endParaRPr lang="es-CL"/>
          </a:p>
        </p:txBody>
      </p:sp>
      <p:grpSp>
        <p:nvGrpSpPr>
          <p:cNvPr id="8" name="Group 8"/>
          <p:cNvGrpSpPr/>
          <p:nvPr/>
        </p:nvGrpSpPr>
        <p:grpSpPr>
          <a:xfrm rot="5400000">
            <a:off x="12152503" y="4151506"/>
            <a:ext cx="3236609" cy="9034384"/>
            <a:chOff x="0" y="0"/>
            <a:chExt cx="1347307" cy="2657947"/>
          </a:xfrm>
        </p:grpSpPr>
        <p:sp>
          <p:nvSpPr>
            <p:cNvPr id="9" name="Freeform 9"/>
            <p:cNvSpPr/>
            <p:nvPr/>
          </p:nvSpPr>
          <p:spPr>
            <a:xfrm>
              <a:off x="0" y="0"/>
              <a:ext cx="1347307" cy="2657947"/>
            </a:xfrm>
            <a:custGeom>
              <a:avLst/>
              <a:gdLst/>
              <a:ahLst/>
              <a:cxnLst/>
              <a:rect l="l" t="t" r="r" b="b"/>
              <a:pathLst>
                <a:path w="1347307" h="2657947">
                  <a:moveTo>
                    <a:pt x="0" y="0"/>
                  </a:moveTo>
                  <a:lnTo>
                    <a:pt x="1347307" y="0"/>
                  </a:lnTo>
                  <a:lnTo>
                    <a:pt x="1347307" y="2657947"/>
                  </a:lnTo>
                  <a:lnTo>
                    <a:pt x="0" y="2657947"/>
                  </a:lnTo>
                  <a:close/>
                </a:path>
              </a:pathLst>
            </a:custGeom>
            <a:solidFill>
              <a:srgbClr val="13547E"/>
            </a:solidFill>
          </p:spPr>
          <p:txBody>
            <a:bodyPr/>
            <a:lstStyle/>
            <a:p>
              <a:endParaRPr lang="es-CL"/>
            </a:p>
          </p:txBody>
        </p:sp>
        <p:sp>
          <p:nvSpPr>
            <p:cNvPr id="10" name="TextBox 10"/>
            <p:cNvSpPr txBox="1"/>
            <p:nvPr/>
          </p:nvSpPr>
          <p:spPr>
            <a:xfrm>
              <a:off x="0" y="-47625"/>
              <a:ext cx="1347307" cy="2705572"/>
            </a:xfrm>
            <a:prstGeom prst="rect">
              <a:avLst/>
            </a:prstGeom>
          </p:spPr>
          <p:txBody>
            <a:bodyPr lIns="50800" tIns="50800" rIns="50800" bIns="50800" rtlCol="0" anchor="ctr"/>
            <a:lstStyle/>
            <a:p>
              <a:pPr algn="ctr">
                <a:lnSpc>
                  <a:spcPts val="2768"/>
                </a:lnSpc>
              </a:pPr>
              <a:endParaRPr/>
            </a:p>
          </p:txBody>
        </p:sp>
      </p:grpSp>
      <p:sp>
        <p:nvSpPr>
          <p:cNvPr id="11" name="Freeform 11"/>
          <p:cNvSpPr/>
          <p:nvPr/>
        </p:nvSpPr>
        <p:spPr>
          <a:xfrm>
            <a:off x="10124625" y="7831587"/>
            <a:ext cx="7615378" cy="1874097"/>
          </a:xfrm>
          <a:custGeom>
            <a:avLst/>
            <a:gdLst/>
            <a:ahLst/>
            <a:cxnLst/>
            <a:rect l="l" t="t" r="r" b="b"/>
            <a:pathLst>
              <a:path w="7615378" h="1874097">
                <a:moveTo>
                  <a:pt x="0" y="0"/>
                </a:moveTo>
                <a:lnTo>
                  <a:pt x="7615378" y="0"/>
                </a:lnTo>
                <a:lnTo>
                  <a:pt x="7615378" y="1874097"/>
                </a:lnTo>
                <a:lnTo>
                  <a:pt x="0" y="1874097"/>
                </a:lnTo>
                <a:lnTo>
                  <a:pt x="0" y="0"/>
                </a:lnTo>
                <a:close/>
              </a:path>
            </a:pathLst>
          </a:custGeom>
          <a:blipFill>
            <a:blip r:embed="rId3"/>
            <a:stretch>
              <a:fillRect/>
            </a:stretch>
          </a:blipFill>
        </p:spPr>
        <p:txBody>
          <a:bodyPr/>
          <a:lstStyle/>
          <a:p>
            <a:endParaRPr lang="es-CL"/>
          </a:p>
        </p:txBody>
      </p:sp>
      <p:sp>
        <p:nvSpPr>
          <p:cNvPr id="12" name="TextBox 12"/>
          <p:cNvSpPr txBox="1"/>
          <p:nvPr/>
        </p:nvSpPr>
        <p:spPr>
          <a:xfrm>
            <a:off x="1959235" y="687491"/>
            <a:ext cx="15486073" cy="3515584"/>
          </a:xfrm>
          <a:prstGeom prst="rect">
            <a:avLst/>
          </a:prstGeom>
        </p:spPr>
        <p:txBody>
          <a:bodyPr lIns="0" tIns="0" rIns="0" bIns="0" rtlCol="0" anchor="t">
            <a:spAutoFit/>
          </a:bodyPr>
          <a:lstStyle/>
          <a:p>
            <a:pPr algn="l">
              <a:lnSpc>
                <a:spcPts val="13602"/>
              </a:lnSpc>
            </a:pPr>
            <a:r>
              <a:rPr lang="en-US" sz="9716" b="1">
                <a:solidFill>
                  <a:srgbClr val="FDFDFD"/>
                </a:solidFill>
                <a:latin typeface="Montserrat Light Bold"/>
                <a:ea typeface="Montserrat Light Bold"/>
                <a:cs typeface="Montserrat Light Bold"/>
                <a:sym typeface="Montserrat Light Bold"/>
              </a:rPr>
              <a:t>PROYECTO</a:t>
            </a:r>
          </a:p>
          <a:p>
            <a:pPr algn="l">
              <a:lnSpc>
                <a:spcPts val="13602"/>
              </a:lnSpc>
            </a:pPr>
            <a:r>
              <a:rPr lang="en-US" sz="9716" b="1">
                <a:solidFill>
                  <a:srgbClr val="FDFDFD"/>
                </a:solidFill>
                <a:latin typeface="Montserrat Light Bold"/>
                <a:ea typeface="Montserrat Light Bold"/>
                <a:cs typeface="Montserrat Light Bold"/>
                <a:sym typeface="Montserrat Light Bold"/>
              </a:rPr>
              <a:t>CAPSTONE</a:t>
            </a:r>
          </a:p>
        </p:txBody>
      </p:sp>
      <p:sp>
        <p:nvSpPr>
          <p:cNvPr id="13" name="TextBox 13"/>
          <p:cNvSpPr txBox="1"/>
          <p:nvPr/>
        </p:nvSpPr>
        <p:spPr>
          <a:xfrm>
            <a:off x="1959235" y="5055104"/>
            <a:ext cx="14115742" cy="1674562"/>
          </a:xfrm>
          <a:prstGeom prst="rect">
            <a:avLst/>
          </a:prstGeom>
        </p:spPr>
        <p:txBody>
          <a:bodyPr lIns="0" tIns="0" rIns="0" bIns="0" rtlCol="0" anchor="t">
            <a:spAutoFit/>
          </a:bodyPr>
          <a:lstStyle/>
          <a:p>
            <a:pPr algn="l">
              <a:lnSpc>
                <a:spcPts val="13226"/>
              </a:lnSpc>
            </a:pPr>
            <a:r>
              <a:rPr lang="en-US" sz="9447" b="1">
                <a:solidFill>
                  <a:srgbClr val="FFFFFF"/>
                </a:solidFill>
                <a:latin typeface="Montserrat Light Bold"/>
                <a:ea typeface="Montserrat Light Bold"/>
                <a:cs typeface="Montserrat Light Bold"/>
                <a:sym typeface="Montserrat Light Bold"/>
              </a:rPr>
              <a:t>JABONES “SEIFER”</a:t>
            </a:r>
          </a:p>
        </p:txBody>
      </p:sp>
      <p:sp>
        <p:nvSpPr>
          <p:cNvPr id="14" name="TextBox 14"/>
          <p:cNvSpPr txBox="1"/>
          <p:nvPr/>
        </p:nvSpPr>
        <p:spPr>
          <a:xfrm>
            <a:off x="1973680" y="6870011"/>
            <a:ext cx="7728592" cy="706885"/>
          </a:xfrm>
          <a:prstGeom prst="rect">
            <a:avLst/>
          </a:prstGeom>
        </p:spPr>
        <p:txBody>
          <a:bodyPr lIns="0" tIns="0" rIns="0" bIns="0" rtlCol="0" anchor="t">
            <a:spAutoFit/>
          </a:bodyPr>
          <a:lstStyle/>
          <a:p>
            <a:pPr algn="l">
              <a:lnSpc>
                <a:spcPts val="5627"/>
              </a:lnSpc>
            </a:pPr>
            <a:r>
              <a:rPr lang="en-US" sz="4077" b="1" spc="399">
                <a:solidFill>
                  <a:srgbClr val="FDFDFD"/>
                </a:solidFill>
                <a:latin typeface="Montserrat Light Bold"/>
                <a:ea typeface="Montserrat Light Bold"/>
                <a:cs typeface="Montserrat Light Bold"/>
                <a:sym typeface="Montserrat Light Bold"/>
              </a:rPr>
              <a:t>Capstone 004V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547E"/>
        </a:solidFill>
        <a:effectLst/>
      </p:bgPr>
    </p:bg>
    <p:spTree>
      <p:nvGrpSpPr>
        <p:cNvPr id="1" name=""/>
        <p:cNvGrpSpPr/>
        <p:nvPr/>
      </p:nvGrpSpPr>
      <p:grpSpPr>
        <a:xfrm>
          <a:off x="0" y="0"/>
          <a:ext cx="0" cy="0"/>
          <a:chOff x="0" y="0"/>
          <a:chExt cx="0" cy="0"/>
        </a:xfrm>
      </p:grpSpPr>
      <p:grpSp>
        <p:nvGrpSpPr>
          <p:cNvPr id="2" name="Group 2"/>
          <p:cNvGrpSpPr/>
          <p:nvPr/>
        </p:nvGrpSpPr>
        <p:grpSpPr>
          <a:xfrm>
            <a:off x="1246414" y="4647557"/>
            <a:ext cx="9754942" cy="823975"/>
            <a:chOff x="0" y="0"/>
            <a:chExt cx="3048663" cy="257513"/>
          </a:xfrm>
        </p:grpSpPr>
        <p:sp>
          <p:nvSpPr>
            <p:cNvPr id="3" name="Freeform 3"/>
            <p:cNvSpPr/>
            <p:nvPr/>
          </p:nvSpPr>
          <p:spPr>
            <a:xfrm>
              <a:off x="0" y="0"/>
              <a:ext cx="3048663" cy="257513"/>
            </a:xfrm>
            <a:custGeom>
              <a:avLst/>
              <a:gdLst/>
              <a:ahLst/>
              <a:cxnLst/>
              <a:rect l="l" t="t" r="r" b="b"/>
              <a:pathLst>
                <a:path w="3048663" h="257513">
                  <a:moveTo>
                    <a:pt x="0" y="0"/>
                  </a:moveTo>
                  <a:lnTo>
                    <a:pt x="3048663" y="0"/>
                  </a:lnTo>
                  <a:lnTo>
                    <a:pt x="3048663" y="257513"/>
                  </a:lnTo>
                  <a:lnTo>
                    <a:pt x="0" y="257513"/>
                  </a:lnTo>
                  <a:close/>
                </a:path>
              </a:pathLst>
            </a:custGeom>
            <a:solidFill>
              <a:srgbClr val="292F33"/>
            </a:solidFill>
            <a:ln cap="sq">
              <a:noFill/>
              <a:prstDash val="solid"/>
              <a:miter/>
            </a:ln>
          </p:spPr>
          <p:txBody>
            <a:bodyPr/>
            <a:lstStyle/>
            <a:p>
              <a:endParaRPr lang="es-CL"/>
            </a:p>
          </p:txBody>
        </p:sp>
        <p:sp>
          <p:nvSpPr>
            <p:cNvPr id="4" name="TextBox 4"/>
            <p:cNvSpPr txBox="1"/>
            <p:nvPr/>
          </p:nvSpPr>
          <p:spPr>
            <a:xfrm>
              <a:off x="0" y="-76200"/>
              <a:ext cx="3048663" cy="333713"/>
            </a:xfrm>
            <a:prstGeom prst="rect">
              <a:avLst/>
            </a:prstGeom>
          </p:spPr>
          <p:txBody>
            <a:bodyPr lIns="0" tIns="0" rIns="0" bIns="0" rtlCol="0" anchor="ctr"/>
            <a:lstStyle/>
            <a:p>
              <a:pPr algn="ctr">
                <a:lnSpc>
                  <a:spcPts val="5459"/>
                </a:lnSpc>
              </a:pPr>
              <a:endParaRPr/>
            </a:p>
          </p:txBody>
        </p:sp>
      </p:grpSp>
      <p:sp>
        <p:nvSpPr>
          <p:cNvPr id="5" name="AutoShape 5"/>
          <p:cNvSpPr/>
          <p:nvPr/>
        </p:nvSpPr>
        <p:spPr>
          <a:xfrm rot="-5400000">
            <a:off x="-3109913" y="5119687"/>
            <a:ext cx="8229600" cy="0"/>
          </a:xfrm>
          <a:prstGeom prst="line">
            <a:avLst/>
          </a:prstGeom>
          <a:ln w="47625" cap="flat">
            <a:solidFill>
              <a:srgbClr val="FFFFFF"/>
            </a:solidFill>
            <a:prstDash val="solid"/>
            <a:headEnd type="none" w="sm" len="sm"/>
            <a:tailEnd type="none" w="sm" len="sm"/>
          </a:ln>
        </p:spPr>
        <p:txBody>
          <a:bodyPr/>
          <a:lstStyle/>
          <a:p>
            <a:endParaRPr lang="es-CL"/>
          </a:p>
        </p:txBody>
      </p:sp>
      <p:grpSp>
        <p:nvGrpSpPr>
          <p:cNvPr id="6" name="Group 6"/>
          <p:cNvGrpSpPr/>
          <p:nvPr/>
        </p:nvGrpSpPr>
        <p:grpSpPr>
          <a:xfrm>
            <a:off x="11560295" y="219547"/>
            <a:ext cx="6479219" cy="9679994"/>
            <a:chOff x="0" y="0"/>
            <a:chExt cx="576486" cy="861273"/>
          </a:xfrm>
        </p:grpSpPr>
        <p:sp>
          <p:nvSpPr>
            <p:cNvPr id="7" name="Freeform 7"/>
            <p:cNvSpPr/>
            <p:nvPr/>
          </p:nvSpPr>
          <p:spPr>
            <a:xfrm>
              <a:off x="0" y="0"/>
              <a:ext cx="576486" cy="861273"/>
            </a:xfrm>
            <a:custGeom>
              <a:avLst/>
              <a:gdLst/>
              <a:ahLst/>
              <a:cxnLst/>
              <a:rect l="l" t="t" r="r" b="b"/>
              <a:pathLst>
                <a:path w="576486" h="861273">
                  <a:moveTo>
                    <a:pt x="0" y="0"/>
                  </a:moveTo>
                  <a:lnTo>
                    <a:pt x="576486" y="0"/>
                  </a:lnTo>
                  <a:lnTo>
                    <a:pt x="576486" y="861273"/>
                  </a:lnTo>
                  <a:lnTo>
                    <a:pt x="0" y="861273"/>
                  </a:lnTo>
                  <a:close/>
                </a:path>
              </a:pathLst>
            </a:custGeom>
            <a:blipFill>
              <a:blip r:embed="rId2"/>
              <a:stretch>
                <a:fillRect l="-77109" r="-188396"/>
              </a:stretch>
            </a:blipFill>
          </p:spPr>
          <p:txBody>
            <a:bodyPr/>
            <a:lstStyle/>
            <a:p>
              <a:endParaRPr lang="es-CL"/>
            </a:p>
          </p:txBody>
        </p:sp>
      </p:grpSp>
      <p:sp>
        <p:nvSpPr>
          <p:cNvPr id="8" name="TextBox 8"/>
          <p:cNvSpPr txBox="1"/>
          <p:nvPr/>
        </p:nvSpPr>
        <p:spPr>
          <a:xfrm>
            <a:off x="1246414" y="1113625"/>
            <a:ext cx="10096167" cy="3113414"/>
          </a:xfrm>
          <a:prstGeom prst="rect">
            <a:avLst/>
          </a:prstGeom>
        </p:spPr>
        <p:txBody>
          <a:bodyPr lIns="0" tIns="0" rIns="0" bIns="0" rtlCol="0" anchor="t">
            <a:spAutoFit/>
          </a:bodyPr>
          <a:lstStyle/>
          <a:p>
            <a:pPr algn="l">
              <a:lnSpc>
                <a:spcPts val="12144"/>
              </a:lnSpc>
            </a:pPr>
            <a:r>
              <a:rPr lang="en-US" sz="8674" b="1">
                <a:solidFill>
                  <a:srgbClr val="FFFFFF"/>
                </a:solidFill>
                <a:latin typeface="Montserrat Light Bold"/>
                <a:ea typeface="Montserrat Light Bold"/>
                <a:cs typeface="Montserrat Light Bold"/>
                <a:sym typeface="Montserrat Light Bold"/>
              </a:rPr>
              <a:t>PLANIFICACIÓN Y METODOLOGÍA</a:t>
            </a:r>
          </a:p>
        </p:txBody>
      </p:sp>
      <p:sp>
        <p:nvSpPr>
          <p:cNvPr id="9" name="TextBox 9"/>
          <p:cNvSpPr txBox="1"/>
          <p:nvPr/>
        </p:nvSpPr>
        <p:spPr>
          <a:xfrm>
            <a:off x="1246414" y="6023327"/>
            <a:ext cx="7385254" cy="1919227"/>
          </a:xfrm>
          <a:prstGeom prst="rect">
            <a:avLst/>
          </a:prstGeom>
        </p:spPr>
        <p:txBody>
          <a:bodyPr lIns="0" tIns="0" rIns="0" bIns="0" rtlCol="0" anchor="t">
            <a:spAutoFit/>
          </a:bodyPr>
          <a:lstStyle/>
          <a:p>
            <a:pPr marL="765222" lvl="1" indent="-382611" algn="l">
              <a:lnSpc>
                <a:spcPts val="4891"/>
              </a:lnSpc>
              <a:buFont typeface="Arial"/>
              <a:buChar char="•"/>
            </a:pPr>
            <a:r>
              <a:rPr lang="en-US" sz="3544" i="1" spc="347">
                <a:solidFill>
                  <a:srgbClr val="FDFDFD"/>
                </a:solidFill>
                <a:latin typeface="Montserrat Light Italics"/>
                <a:ea typeface="Montserrat Light Italics"/>
                <a:cs typeface="Montserrat Light Italics"/>
                <a:sym typeface="Montserrat Light Italics"/>
              </a:rPr>
              <a:t>Herramientas utilizadas</a:t>
            </a:r>
          </a:p>
          <a:p>
            <a:pPr algn="l">
              <a:lnSpc>
                <a:spcPts val="4891"/>
              </a:lnSpc>
            </a:pPr>
            <a:r>
              <a:rPr lang="en-US" sz="3544" i="1" spc="347">
                <a:solidFill>
                  <a:srgbClr val="FDFDFD"/>
                </a:solidFill>
                <a:latin typeface="Montserrat Light Italics"/>
                <a:ea typeface="Montserrat Light Italics"/>
                <a:cs typeface="Montserrat Light Italics"/>
                <a:sym typeface="Montserrat Light Italics"/>
              </a:rPr>
              <a:t>     y Justificación técnica</a:t>
            </a:r>
          </a:p>
          <a:p>
            <a:pPr marL="765222" lvl="1" indent="-382611" algn="l">
              <a:lnSpc>
                <a:spcPts val="4891"/>
              </a:lnSpc>
              <a:buFont typeface="Arial"/>
              <a:buChar char="•"/>
            </a:pPr>
            <a:r>
              <a:rPr lang="en-US" sz="3544" i="1" spc="347">
                <a:solidFill>
                  <a:srgbClr val="FDFDFD"/>
                </a:solidFill>
                <a:latin typeface="Montserrat Light Italics"/>
                <a:ea typeface="Montserrat Light Italics"/>
                <a:cs typeface="Montserrat Light Italics"/>
                <a:sym typeface="Montserrat Light Italics"/>
              </a:rPr>
              <a:t>Enfoques adoptados</a:t>
            </a:r>
          </a:p>
        </p:txBody>
      </p:sp>
      <p:sp>
        <p:nvSpPr>
          <p:cNvPr id="10" name="TextBox 10"/>
          <p:cNvSpPr txBox="1"/>
          <p:nvPr/>
        </p:nvSpPr>
        <p:spPr>
          <a:xfrm>
            <a:off x="8485677" y="7083098"/>
            <a:ext cx="2880971" cy="2816443"/>
          </a:xfrm>
          <a:prstGeom prst="rect">
            <a:avLst/>
          </a:prstGeom>
        </p:spPr>
        <p:txBody>
          <a:bodyPr lIns="0" tIns="0" rIns="0" bIns="0" rtlCol="0" anchor="t">
            <a:spAutoFit/>
          </a:bodyPr>
          <a:lstStyle/>
          <a:p>
            <a:pPr algn="ctr">
              <a:lnSpc>
                <a:spcPts val="23003"/>
              </a:lnSpc>
            </a:pPr>
            <a:r>
              <a:rPr lang="en-US" sz="16431" b="1">
                <a:solidFill>
                  <a:srgbClr val="FFFFFF"/>
                </a:solidFill>
                <a:latin typeface="Open Sans Bold"/>
                <a:ea typeface="Open Sans Bold"/>
                <a:cs typeface="Open Sans Bold"/>
                <a:sym typeface="Open Sans Bold"/>
              </a:rPr>
              <a:t>04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723664"/>
            <a:ext cx="18288000" cy="1780873"/>
            <a:chOff x="0" y="0"/>
            <a:chExt cx="4816593" cy="469036"/>
          </a:xfrm>
        </p:grpSpPr>
        <p:sp>
          <p:nvSpPr>
            <p:cNvPr id="3" name="Freeform 3"/>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4" name="TextBox 4"/>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sp>
        <p:nvSpPr>
          <p:cNvPr id="5" name="Freeform 5"/>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6" name="Freeform 6"/>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7" name="Freeform 7"/>
          <p:cNvSpPr/>
          <p:nvPr/>
        </p:nvSpPr>
        <p:spPr>
          <a:xfrm>
            <a:off x="6626650" y="1961226"/>
            <a:ext cx="4764701" cy="4764701"/>
          </a:xfrm>
          <a:custGeom>
            <a:avLst/>
            <a:gdLst/>
            <a:ahLst/>
            <a:cxnLst/>
            <a:rect l="l" t="t" r="r" b="b"/>
            <a:pathLst>
              <a:path w="4764701" h="4764701">
                <a:moveTo>
                  <a:pt x="0" y="0"/>
                </a:moveTo>
                <a:lnTo>
                  <a:pt x="4764701" y="0"/>
                </a:lnTo>
                <a:lnTo>
                  <a:pt x="4764701" y="4764701"/>
                </a:lnTo>
                <a:lnTo>
                  <a:pt x="0" y="4764701"/>
                </a:lnTo>
                <a:lnTo>
                  <a:pt x="0" y="0"/>
                </a:lnTo>
                <a:close/>
              </a:path>
            </a:pathLst>
          </a:custGeom>
          <a:blipFill>
            <a:blip r:embed="rId4"/>
            <a:stretch>
              <a:fillRect/>
            </a:stretch>
          </a:blipFill>
        </p:spPr>
        <p:txBody>
          <a:bodyPr/>
          <a:lstStyle/>
          <a:p>
            <a:endParaRPr lang="es-CL"/>
          </a:p>
        </p:txBody>
      </p:sp>
      <p:sp>
        <p:nvSpPr>
          <p:cNvPr id="8" name="Freeform 8"/>
          <p:cNvSpPr/>
          <p:nvPr/>
        </p:nvSpPr>
        <p:spPr>
          <a:xfrm>
            <a:off x="13167181" y="2361079"/>
            <a:ext cx="4689565" cy="4689565"/>
          </a:xfrm>
          <a:custGeom>
            <a:avLst/>
            <a:gdLst/>
            <a:ahLst/>
            <a:cxnLst/>
            <a:rect l="l" t="t" r="r" b="b"/>
            <a:pathLst>
              <a:path w="4689565" h="4689565">
                <a:moveTo>
                  <a:pt x="0" y="0"/>
                </a:moveTo>
                <a:lnTo>
                  <a:pt x="4689565" y="0"/>
                </a:lnTo>
                <a:lnTo>
                  <a:pt x="4689565" y="4689565"/>
                </a:lnTo>
                <a:lnTo>
                  <a:pt x="0" y="4689565"/>
                </a:lnTo>
                <a:lnTo>
                  <a:pt x="0" y="0"/>
                </a:lnTo>
                <a:close/>
              </a:path>
            </a:pathLst>
          </a:custGeom>
          <a:blipFill>
            <a:blip r:embed="rId5"/>
            <a:stretch>
              <a:fillRect/>
            </a:stretch>
          </a:blipFill>
        </p:spPr>
        <p:txBody>
          <a:bodyPr/>
          <a:lstStyle/>
          <a:p>
            <a:endParaRPr lang="es-CL"/>
          </a:p>
        </p:txBody>
      </p:sp>
      <p:sp>
        <p:nvSpPr>
          <p:cNvPr id="9" name="Freeform 9"/>
          <p:cNvSpPr/>
          <p:nvPr/>
        </p:nvSpPr>
        <p:spPr>
          <a:xfrm>
            <a:off x="633321" y="2148374"/>
            <a:ext cx="5377476" cy="5377476"/>
          </a:xfrm>
          <a:custGeom>
            <a:avLst/>
            <a:gdLst/>
            <a:ahLst/>
            <a:cxnLst/>
            <a:rect l="l" t="t" r="r" b="b"/>
            <a:pathLst>
              <a:path w="5377476" h="5377476">
                <a:moveTo>
                  <a:pt x="0" y="0"/>
                </a:moveTo>
                <a:lnTo>
                  <a:pt x="5377477" y="0"/>
                </a:lnTo>
                <a:lnTo>
                  <a:pt x="5377477" y="5377476"/>
                </a:lnTo>
                <a:lnTo>
                  <a:pt x="0" y="5377476"/>
                </a:lnTo>
                <a:lnTo>
                  <a:pt x="0" y="0"/>
                </a:lnTo>
                <a:close/>
              </a:path>
            </a:pathLst>
          </a:custGeom>
          <a:blipFill>
            <a:blip r:embed="rId6"/>
            <a:stretch>
              <a:fillRect/>
            </a:stretch>
          </a:blipFill>
        </p:spPr>
        <p:txBody>
          <a:bodyPr/>
          <a:lstStyle/>
          <a:p>
            <a:endParaRPr lang="es-CL"/>
          </a:p>
        </p:txBody>
      </p:sp>
      <p:sp>
        <p:nvSpPr>
          <p:cNvPr id="10" name="Freeform 10"/>
          <p:cNvSpPr/>
          <p:nvPr/>
        </p:nvSpPr>
        <p:spPr>
          <a:xfrm>
            <a:off x="3299034" y="7050644"/>
            <a:ext cx="11301259" cy="3136099"/>
          </a:xfrm>
          <a:custGeom>
            <a:avLst/>
            <a:gdLst/>
            <a:ahLst/>
            <a:cxnLst/>
            <a:rect l="l" t="t" r="r" b="b"/>
            <a:pathLst>
              <a:path w="11301259" h="3136099">
                <a:moveTo>
                  <a:pt x="0" y="0"/>
                </a:moveTo>
                <a:lnTo>
                  <a:pt x="11301259" y="0"/>
                </a:lnTo>
                <a:lnTo>
                  <a:pt x="11301259" y="3136099"/>
                </a:lnTo>
                <a:lnTo>
                  <a:pt x="0" y="3136099"/>
                </a:lnTo>
                <a:lnTo>
                  <a:pt x="0" y="0"/>
                </a:lnTo>
                <a:close/>
              </a:path>
            </a:pathLst>
          </a:custGeom>
          <a:blipFill>
            <a:blip r:embed="rId7"/>
            <a:stretch>
              <a:fillRect/>
            </a:stretch>
          </a:blipFill>
        </p:spPr>
        <p:txBody>
          <a:bodyPr/>
          <a:lstStyle/>
          <a:p>
            <a:endParaRPr lang="es-CL"/>
          </a:p>
        </p:txBody>
      </p:sp>
      <p:sp>
        <p:nvSpPr>
          <p:cNvPr id="11" name="Freeform 11"/>
          <p:cNvSpPr/>
          <p:nvPr/>
        </p:nvSpPr>
        <p:spPr>
          <a:xfrm>
            <a:off x="1424079" y="8810326"/>
            <a:ext cx="6490978" cy="1647086"/>
          </a:xfrm>
          <a:custGeom>
            <a:avLst/>
            <a:gdLst/>
            <a:ahLst/>
            <a:cxnLst/>
            <a:rect l="l" t="t" r="r" b="b"/>
            <a:pathLst>
              <a:path w="6490978" h="1647086">
                <a:moveTo>
                  <a:pt x="0" y="0"/>
                </a:moveTo>
                <a:lnTo>
                  <a:pt x="6490978" y="0"/>
                </a:lnTo>
                <a:lnTo>
                  <a:pt x="6490978" y="1647085"/>
                </a:lnTo>
                <a:lnTo>
                  <a:pt x="0" y="1647085"/>
                </a:lnTo>
                <a:lnTo>
                  <a:pt x="0" y="0"/>
                </a:lnTo>
                <a:close/>
              </a:path>
            </a:pathLst>
          </a:custGeom>
          <a:blipFill>
            <a:blip r:embed="rId8"/>
            <a:stretch>
              <a:fillRect/>
            </a:stretch>
          </a:blipFill>
        </p:spPr>
        <p:txBody>
          <a:bodyPr/>
          <a:lstStyle/>
          <a:p>
            <a:endParaRPr lang="es-CL"/>
          </a:p>
        </p:txBody>
      </p:sp>
      <p:sp>
        <p:nvSpPr>
          <p:cNvPr id="12" name="TextBox 12"/>
          <p:cNvSpPr txBox="1"/>
          <p:nvPr/>
        </p:nvSpPr>
        <p:spPr>
          <a:xfrm>
            <a:off x="1012017" y="913586"/>
            <a:ext cx="14135431" cy="1258154"/>
          </a:xfrm>
          <a:prstGeom prst="rect">
            <a:avLst/>
          </a:prstGeom>
        </p:spPr>
        <p:txBody>
          <a:bodyPr lIns="0" tIns="0" rIns="0" bIns="0" rtlCol="0" anchor="t">
            <a:spAutoFit/>
          </a:bodyPr>
          <a:lstStyle/>
          <a:p>
            <a:pPr algn="l">
              <a:lnSpc>
                <a:spcPts val="9927"/>
              </a:lnSpc>
            </a:pPr>
            <a:r>
              <a:rPr lang="en-US" sz="7091" b="1">
                <a:solidFill>
                  <a:srgbClr val="FFFFFF"/>
                </a:solidFill>
                <a:latin typeface="Montserrat Light Bold"/>
                <a:ea typeface="Montserrat Light Bold"/>
                <a:cs typeface="Montserrat Light Bold"/>
                <a:sym typeface="Montserrat Light Bold"/>
              </a:rPr>
              <a:t>HERRAMIENTAS UTILIZADAS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723664"/>
            <a:ext cx="18288000" cy="1780873"/>
            <a:chOff x="0" y="0"/>
            <a:chExt cx="4816593" cy="469036"/>
          </a:xfrm>
        </p:grpSpPr>
        <p:sp>
          <p:nvSpPr>
            <p:cNvPr id="3" name="Freeform 3"/>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4" name="TextBox 4"/>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sp>
        <p:nvSpPr>
          <p:cNvPr id="5" name="Freeform 5"/>
          <p:cNvSpPr/>
          <p:nvPr/>
        </p:nvSpPr>
        <p:spPr>
          <a:xfrm>
            <a:off x="0" y="3152527"/>
            <a:ext cx="18288000" cy="2560320"/>
          </a:xfrm>
          <a:custGeom>
            <a:avLst/>
            <a:gdLst/>
            <a:ahLst/>
            <a:cxnLst/>
            <a:rect l="l" t="t" r="r" b="b"/>
            <a:pathLst>
              <a:path w="18288000" h="2560320">
                <a:moveTo>
                  <a:pt x="0" y="0"/>
                </a:moveTo>
                <a:lnTo>
                  <a:pt x="18288000" y="0"/>
                </a:lnTo>
                <a:lnTo>
                  <a:pt x="18288000" y="2560320"/>
                </a:lnTo>
                <a:lnTo>
                  <a:pt x="0" y="2560320"/>
                </a:lnTo>
                <a:lnTo>
                  <a:pt x="0" y="0"/>
                </a:lnTo>
                <a:close/>
              </a:path>
            </a:pathLst>
          </a:custGeom>
          <a:blipFill>
            <a:blip r:embed="rId2"/>
            <a:stretch>
              <a:fillRect/>
            </a:stretch>
          </a:blipFill>
        </p:spPr>
        <p:txBody>
          <a:bodyPr/>
          <a:lstStyle/>
          <a:p>
            <a:endParaRPr lang="es-CL"/>
          </a:p>
        </p:txBody>
      </p:sp>
      <p:sp>
        <p:nvSpPr>
          <p:cNvPr id="6" name="Freeform 6"/>
          <p:cNvSpPr/>
          <p:nvPr/>
        </p:nvSpPr>
        <p:spPr>
          <a:xfrm>
            <a:off x="0" y="6696515"/>
            <a:ext cx="18419885" cy="2216092"/>
          </a:xfrm>
          <a:custGeom>
            <a:avLst/>
            <a:gdLst/>
            <a:ahLst/>
            <a:cxnLst/>
            <a:rect l="l" t="t" r="r" b="b"/>
            <a:pathLst>
              <a:path w="18419885" h="2216092">
                <a:moveTo>
                  <a:pt x="0" y="0"/>
                </a:moveTo>
                <a:lnTo>
                  <a:pt x="18419885" y="0"/>
                </a:lnTo>
                <a:lnTo>
                  <a:pt x="18419885" y="2216091"/>
                </a:lnTo>
                <a:lnTo>
                  <a:pt x="0" y="2216091"/>
                </a:lnTo>
                <a:lnTo>
                  <a:pt x="0" y="0"/>
                </a:lnTo>
                <a:close/>
              </a:path>
            </a:pathLst>
          </a:custGeom>
          <a:blipFill>
            <a:blip r:embed="rId3"/>
            <a:stretch>
              <a:fillRect t="-85978"/>
            </a:stretch>
          </a:blipFill>
        </p:spPr>
        <p:txBody>
          <a:bodyPr/>
          <a:lstStyle/>
          <a:p>
            <a:endParaRPr lang="es-CL"/>
          </a:p>
        </p:txBody>
      </p:sp>
      <p:sp>
        <p:nvSpPr>
          <p:cNvPr id="7" name="TextBox 7"/>
          <p:cNvSpPr txBox="1"/>
          <p:nvPr/>
        </p:nvSpPr>
        <p:spPr>
          <a:xfrm>
            <a:off x="1012017" y="913586"/>
            <a:ext cx="12068408" cy="1220054"/>
          </a:xfrm>
          <a:prstGeom prst="rect">
            <a:avLst/>
          </a:prstGeom>
        </p:spPr>
        <p:txBody>
          <a:bodyPr lIns="0" tIns="0" rIns="0" bIns="0" rtlCol="0" anchor="t">
            <a:spAutoFit/>
          </a:bodyPr>
          <a:lstStyle/>
          <a:p>
            <a:pPr algn="l">
              <a:lnSpc>
                <a:spcPts val="9927"/>
              </a:lnSpc>
            </a:pPr>
            <a:r>
              <a:rPr lang="en-US" sz="7091">
                <a:solidFill>
                  <a:srgbClr val="FFFFFF"/>
                </a:solidFill>
                <a:latin typeface="Montserrat Light"/>
                <a:ea typeface="Montserrat Light"/>
                <a:cs typeface="Montserrat Light"/>
                <a:sym typeface="Montserrat Light"/>
              </a:rPr>
              <a:t>HUAWEI CLOUD</a:t>
            </a:r>
          </a:p>
        </p:txBody>
      </p:sp>
      <p:sp>
        <p:nvSpPr>
          <p:cNvPr id="8" name="TextBox 8"/>
          <p:cNvSpPr txBox="1"/>
          <p:nvPr/>
        </p:nvSpPr>
        <p:spPr>
          <a:xfrm>
            <a:off x="3475125" y="2409287"/>
            <a:ext cx="11337749" cy="874778"/>
          </a:xfrm>
          <a:prstGeom prst="rect">
            <a:avLst/>
          </a:prstGeom>
        </p:spPr>
        <p:txBody>
          <a:bodyPr lIns="0" tIns="0" rIns="0" bIns="0" rtlCol="0" anchor="t">
            <a:spAutoFit/>
          </a:bodyPr>
          <a:lstStyle/>
          <a:p>
            <a:pPr algn="ctr">
              <a:lnSpc>
                <a:spcPts val="6908"/>
              </a:lnSpc>
              <a:spcBef>
                <a:spcPct val="0"/>
              </a:spcBef>
            </a:pPr>
            <a:r>
              <a:rPr lang="en-US" sz="4934" b="1">
                <a:solidFill>
                  <a:srgbClr val="000000"/>
                </a:solidFill>
                <a:latin typeface="Montserrat Light Bold"/>
                <a:ea typeface="Montserrat Light Bold"/>
                <a:cs typeface="Montserrat Light Bold"/>
                <a:sym typeface="Montserrat Light Bold"/>
              </a:rPr>
              <a:t>VPC (VIRTUAL PRIVATE CLOUD)</a:t>
            </a:r>
          </a:p>
        </p:txBody>
      </p:sp>
      <p:sp>
        <p:nvSpPr>
          <p:cNvPr id="9" name="TextBox 9"/>
          <p:cNvSpPr txBox="1"/>
          <p:nvPr/>
        </p:nvSpPr>
        <p:spPr>
          <a:xfrm>
            <a:off x="3475125" y="5617597"/>
            <a:ext cx="11337749" cy="874778"/>
          </a:xfrm>
          <a:prstGeom prst="rect">
            <a:avLst/>
          </a:prstGeom>
        </p:spPr>
        <p:txBody>
          <a:bodyPr lIns="0" tIns="0" rIns="0" bIns="0" rtlCol="0" anchor="t">
            <a:spAutoFit/>
          </a:bodyPr>
          <a:lstStyle/>
          <a:p>
            <a:pPr algn="ctr">
              <a:lnSpc>
                <a:spcPts val="6908"/>
              </a:lnSpc>
              <a:spcBef>
                <a:spcPct val="0"/>
              </a:spcBef>
            </a:pPr>
            <a:r>
              <a:rPr lang="en-US" sz="4934" b="1">
                <a:solidFill>
                  <a:srgbClr val="000000"/>
                </a:solidFill>
                <a:latin typeface="Montserrat Light Bold"/>
                <a:ea typeface="Montserrat Light Bold"/>
                <a:cs typeface="Montserrat Light Bold"/>
                <a:sym typeface="Montserrat Light Bold"/>
              </a:rPr>
              <a:t>ECS (MÁQUINA VIRTUAL)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723664"/>
            <a:ext cx="18288000" cy="1780873"/>
            <a:chOff x="0" y="0"/>
            <a:chExt cx="4816593" cy="469036"/>
          </a:xfrm>
        </p:grpSpPr>
        <p:sp>
          <p:nvSpPr>
            <p:cNvPr id="3" name="Freeform 3"/>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4" name="TextBox 4"/>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sp>
        <p:nvSpPr>
          <p:cNvPr id="5" name="Freeform 5"/>
          <p:cNvSpPr/>
          <p:nvPr/>
        </p:nvSpPr>
        <p:spPr>
          <a:xfrm>
            <a:off x="1929509" y="3721814"/>
            <a:ext cx="14428981" cy="6565186"/>
          </a:xfrm>
          <a:custGeom>
            <a:avLst/>
            <a:gdLst/>
            <a:ahLst/>
            <a:cxnLst/>
            <a:rect l="l" t="t" r="r" b="b"/>
            <a:pathLst>
              <a:path w="14428981" h="6565186">
                <a:moveTo>
                  <a:pt x="0" y="0"/>
                </a:moveTo>
                <a:lnTo>
                  <a:pt x="14428982" y="0"/>
                </a:lnTo>
                <a:lnTo>
                  <a:pt x="14428982" y="6565186"/>
                </a:lnTo>
                <a:lnTo>
                  <a:pt x="0" y="6565186"/>
                </a:lnTo>
                <a:lnTo>
                  <a:pt x="0" y="0"/>
                </a:lnTo>
                <a:close/>
              </a:path>
            </a:pathLst>
          </a:custGeom>
          <a:blipFill>
            <a:blip r:embed="rId2"/>
            <a:stretch>
              <a:fillRect/>
            </a:stretch>
          </a:blipFill>
        </p:spPr>
        <p:txBody>
          <a:bodyPr/>
          <a:lstStyle/>
          <a:p>
            <a:endParaRPr lang="es-CL"/>
          </a:p>
        </p:txBody>
      </p:sp>
      <p:sp>
        <p:nvSpPr>
          <p:cNvPr id="6" name="TextBox 6"/>
          <p:cNvSpPr txBox="1"/>
          <p:nvPr/>
        </p:nvSpPr>
        <p:spPr>
          <a:xfrm>
            <a:off x="1012017" y="913586"/>
            <a:ext cx="12068408" cy="1220054"/>
          </a:xfrm>
          <a:prstGeom prst="rect">
            <a:avLst/>
          </a:prstGeom>
        </p:spPr>
        <p:txBody>
          <a:bodyPr lIns="0" tIns="0" rIns="0" bIns="0" rtlCol="0" anchor="t">
            <a:spAutoFit/>
          </a:bodyPr>
          <a:lstStyle/>
          <a:p>
            <a:pPr algn="l">
              <a:lnSpc>
                <a:spcPts val="9927"/>
              </a:lnSpc>
            </a:pPr>
            <a:r>
              <a:rPr lang="en-US" sz="7091">
                <a:solidFill>
                  <a:srgbClr val="FFFFFF"/>
                </a:solidFill>
                <a:latin typeface="Montserrat Light"/>
                <a:ea typeface="Montserrat Light"/>
                <a:cs typeface="Montserrat Light"/>
                <a:sym typeface="Montserrat Light"/>
              </a:rPr>
              <a:t>HUAWEI CLOUD</a:t>
            </a:r>
          </a:p>
        </p:txBody>
      </p:sp>
      <p:sp>
        <p:nvSpPr>
          <p:cNvPr id="7" name="TextBox 7"/>
          <p:cNvSpPr txBox="1"/>
          <p:nvPr/>
        </p:nvSpPr>
        <p:spPr>
          <a:xfrm>
            <a:off x="251434" y="2847035"/>
            <a:ext cx="17785132" cy="874778"/>
          </a:xfrm>
          <a:prstGeom prst="rect">
            <a:avLst/>
          </a:prstGeom>
        </p:spPr>
        <p:txBody>
          <a:bodyPr lIns="0" tIns="0" rIns="0" bIns="0" rtlCol="0" anchor="t">
            <a:spAutoFit/>
          </a:bodyPr>
          <a:lstStyle/>
          <a:p>
            <a:pPr algn="ctr">
              <a:lnSpc>
                <a:spcPts val="6908"/>
              </a:lnSpc>
              <a:spcBef>
                <a:spcPct val="0"/>
              </a:spcBef>
            </a:pPr>
            <a:r>
              <a:rPr lang="en-US" sz="4934" b="1">
                <a:solidFill>
                  <a:srgbClr val="000000"/>
                </a:solidFill>
                <a:latin typeface="Montserrat Light Bold"/>
                <a:ea typeface="Montserrat Light Bold"/>
                <a:cs typeface="Montserrat Light Bold"/>
                <a:sym typeface="Montserrat Light Bold"/>
              </a:rPr>
              <a:t>ECS CON UBUNTU CORRIENDO EL SERVIDOR 24/7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723664"/>
            <a:ext cx="18288000" cy="1780873"/>
            <a:chOff x="0" y="0"/>
            <a:chExt cx="4816593" cy="469036"/>
          </a:xfrm>
        </p:grpSpPr>
        <p:sp>
          <p:nvSpPr>
            <p:cNvPr id="3" name="Freeform 3"/>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4" name="TextBox 4"/>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sp>
        <p:nvSpPr>
          <p:cNvPr id="5" name="Freeform 5"/>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6" name="Freeform 6"/>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7" name="Freeform 7"/>
          <p:cNvSpPr/>
          <p:nvPr/>
        </p:nvSpPr>
        <p:spPr>
          <a:xfrm>
            <a:off x="10279663" y="2981299"/>
            <a:ext cx="5601523" cy="6277001"/>
          </a:xfrm>
          <a:custGeom>
            <a:avLst/>
            <a:gdLst/>
            <a:ahLst/>
            <a:cxnLst/>
            <a:rect l="l" t="t" r="r" b="b"/>
            <a:pathLst>
              <a:path w="5601523" h="6277001">
                <a:moveTo>
                  <a:pt x="0" y="0"/>
                </a:moveTo>
                <a:lnTo>
                  <a:pt x="5601524" y="0"/>
                </a:lnTo>
                <a:lnTo>
                  <a:pt x="5601524" y="6277001"/>
                </a:lnTo>
                <a:lnTo>
                  <a:pt x="0" y="6277001"/>
                </a:lnTo>
                <a:lnTo>
                  <a:pt x="0" y="0"/>
                </a:lnTo>
                <a:close/>
              </a:path>
            </a:pathLst>
          </a:custGeom>
          <a:blipFill>
            <a:blip r:embed="rId4"/>
            <a:stretch>
              <a:fillRect l="-17430" t="-11924" r="-18262" b="-9167"/>
            </a:stretch>
          </a:blipFill>
        </p:spPr>
        <p:txBody>
          <a:bodyPr/>
          <a:lstStyle/>
          <a:p>
            <a:endParaRPr lang="es-CL"/>
          </a:p>
        </p:txBody>
      </p:sp>
      <p:sp>
        <p:nvSpPr>
          <p:cNvPr id="8" name="TextBox 8"/>
          <p:cNvSpPr txBox="1"/>
          <p:nvPr/>
        </p:nvSpPr>
        <p:spPr>
          <a:xfrm>
            <a:off x="1706154" y="3200319"/>
            <a:ext cx="7062351" cy="5446746"/>
          </a:xfrm>
          <a:prstGeom prst="rect">
            <a:avLst/>
          </a:prstGeom>
        </p:spPr>
        <p:txBody>
          <a:bodyPr lIns="0" tIns="0" rIns="0" bIns="0" rtlCol="0" anchor="t">
            <a:spAutoFit/>
          </a:bodyPr>
          <a:lstStyle/>
          <a:p>
            <a:pPr algn="just">
              <a:lnSpc>
                <a:spcPts val="4285"/>
              </a:lnSpc>
              <a:spcBef>
                <a:spcPct val="0"/>
              </a:spcBef>
            </a:pPr>
            <a:r>
              <a:rPr lang="en-US" sz="3061">
                <a:solidFill>
                  <a:srgbClr val="000000"/>
                </a:solidFill>
                <a:latin typeface="Montserrat Light"/>
                <a:ea typeface="Montserrat Light"/>
                <a:cs typeface="Montserrat Light"/>
                <a:sym typeface="Montserrat Light"/>
              </a:rPr>
              <a:t>El enfoque adoptado en el proyecto fue la </a:t>
            </a:r>
            <a:r>
              <a:rPr lang="en-US" sz="3061" b="1">
                <a:solidFill>
                  <a:srgbClr val="000000"/>
                </a:solidFill>
                <a:latin typeface="Montserrat Light Bold"/>
                <a:ea typeface="Montserrat Light Bold"/>
                <a:cs typeface="Montserrat Light Bold"/>
                <a:sym typeface="Montserrat Light Bold"/>
              </a:rPr>
              <a:t>Metodología Scrum</a:t>
            </a:r>
            <a:r>
              <a:rPr lang="en-US" sz="3061">
                <a:solidFill>
                  <a:srgbClr val="000000"/>
                </a:solidFill>
                <a:latin typeface="Montserrat Light"/>
                <a:ea typeface="Montserrat Light"/>
                <a:cs typeface="Montserrat Light"/>
                <a:sym typeface="Montserrat Light"/>
              </a:rPr>
              <a:t> porque se centró en dividir el desarrollo en sprints cortos, </a:t>
            </a:r>
            <a:r>
              <a:rPr lang="en-US" sz="3061" b="1">
                <a:solidFill>
                  <a:srgbClr val="000000"/>
                </a:solidFill>
                <a:latin typeface="Montserrat Light Bold"/>
                <a:ea typeface="Montserrat Light Bold"/>
                <a:cs typeface="Montserrat Light Bold"/>
                <a:sym typeface="Montserrat Light Bold"/>
              </a:rPr>
              <a:t>(2 a 3 semanas)</a:t>
            </a:r>
            <a:r>
              <a:rPr lang="en-US" sz="3061">
                <a:solidFill>
                  <a:srgbClr val="000000"/>
                </a:solidFill>
                <a:latin typeface="Montserrat Light"/>
                <a:ea typeface="Montserrat Light"/>
                <a:cs typeface="Montserrat Light"/>
                <a:sym typeface="Montserrat Light"/>
              </a:rPr>
              <a:t>. Cada sprint incluye la planificación, desarrollo, revisión y retroalimentación de las funcionalidades priorizadas, permitiendo avances incrementales en el sistema.</a:t>
            </a:r>
          </a:p>
        </p:txBody>
      </p:sp>
      <p:sp>
        <p:nvSpPr>
          <p:cNvPr id="9" name="TextBox 9"/>
          <p:cNvSpPr txBox="1"/>
          <p:nvPr/>
        </p:nvSpPr>
        <p:spPr>
          <a:xfrm>
            <a:off x="1012017" y="913586"/>
            <a:ext cx="12068408" cy="1258154"/>
          </a:xfrm>
          <a:prstGeom prst="rect">
            <a:avLst/>
          </a:prstGeom>
        </p:spPr>
        <p:txBody>
          <a:bodyPr lIns="0" tIns="0" rIns="0" bIns="0" rtlCol="0" anchor="t">
            <a:spAutoFit/>
          </a:bodyPr>
          <a:lstStyle/>
          <a:p>
            <a:pPr algn="l">
              <a:lnSpc>
                <a:spcPts val="9927"/>
              </a:lnSpc>
            </a:pPr>
            <a:r>
              <a:rPr lang="en-US" sz="7091" b="1">
                <a:solidFill>
                  <a:srgbClr val="FFFFFF"/>
                </a:solidFill>
                <a:latin typeface="Montserrat Light Bold"/>
                <a:ea typeface="Montserrat Light Bold"/>
                <a:cs typeface="Montserrat Light Bold"/>
                <a:sym typeface="Montserrat Light Bold"/>
              </a:rPr>
              <a:t>ENFOQUE ADOPTADO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723664"/>
            <a:ext cx="18288000" cy="1780873"/>
            <a:chOff x="0" y="0"/>
            <a:chExt cx="4816593" cy="469036"/>
          </a:xfrm>
        </p:grpSpPr>
        <p:sp>
          <p:nvSpPr>
            <p:cNvPr id="3" name="Freeform 3"/>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4" name="TextBox 4"/>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sp>
        <p:nvSpPr>
          <p:cNvPr id="5" name="Freeform 5"/>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6" name="Freeform 6"/>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7" name="Freeform 7"/>
          <p:cNvSpPr/>
          <p:nvPr/>
        </p:nvSpPr>
        <p:spPr>
          <a:xfrm>
            <a:off x="2531964" y="2870245"/>
            <a:ext cx="12917899" cy="6991813"/>
          </a:xfrm>
          <a:custGeom>
            <a:avLst/>
            <a:gdLst/>
            <a:ahLst/>
            <a:cxnLst/>
            <a:rect l="l" t="t" r="r" b="b"/>
            <a:pathLst>
              <a:path w="12917899" h="6991813">
                <a:moveTo>
                  <a:pt x="0" y="0"/>
                </a:moveTo>
                <a:lnTo>
                  <a:pt x="12917899" y="0"/>
                </a:lnTo>
                <a:lnTo>
                  <a:pt x="12917899" y="6991813"/>
                </a:lnTo>
                <a:lnTo>
                  <a:pt x="0" y="6991813"/>
                </a:lnTo>
                <a:lnTo>
                  <a:pt x="0" y="0"/>
                </a:lnTo>
                <a:close/>
              </a:path>
            </a:pathLst>
          </a:custGeom>
          <a:blipFill>
            <a:blip r:embed="rId4"/>
            <a:stretch>
              <a:fillRect/>
            </a:stretch>
          </a:blipFill>
        </p:spPr>
        <p:txBody>
          <a:bodyPr/>
          <a:lstStyle/>
          <a:p>
            <a:endParaRPr lang="es-CL"/>
          </a:p>
        </p:txBody>
      </p:sp>
      <p:sp>
        <p:nvSpPr>
          <p:cNvPr id="8" name="TextBox 8"/>
          <p:cNvSpPr txBox="1"/>
          <p:nvPr/>
        </p:nvSpPr>
        <p:spPr>
          <a:xfrm>
            <a:off x="1012017" y="913586"/>
            <a:ext cx="15048767" cy="1258154"/>
          </a:xfrm>
          <a:prstGeom prst="rect">
            <a:avLst/>
          </a:prstGeom>
        </p:spPr>
        <p:txBody>
          <a:bodyPr lIns="0" tIns="0" rIns="0" bIns="0" rtlCol="0" anchor="t">
            <a:spAutoFit/>
          </a:bodyPr>
          <a:lstStyle/>
          <a:p>
            <a:pPr algn="l">
              <a:lnSpc>
                <a:spcPts val="9927"/>
              </a:lnSpc>
            </a:pPr>
            <a:r>
              <a:rPr lang="en-US" sz="7091" b="1">
                <a:solidFill>
                  <a:srgbClr val="FFFFFF"/>
                </a:solidFill>
                <a:latin typeface="Montserrat Light Bold"/>
                <a:ea typeface="Montserrat Light Bold"/>
                <a:cs typeface="Montserrat Light Bold"/>
                <a:sym typeface="Montserrat Light Bold"/>
              </a:rPr>
              <a:t>ENFOQUE ADOPTADO (GANTT)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547E"/>
        </a:solidFill>
        <a:effectLst/>
      </p:bgPr>
    </p:bg>
    <p:spTree>
      <p:nvGrpSpPr>
        <p:cNvPr id="1" name=""/>
        <p:cNvGrpSpPr/>
        <p:nvPr/>
      </p:nvGrpSpPr>
      <p:grpSpPr>
        <a:xfrm>
          <a:off x="0" y="0"/>
          <a:ext cx="0" cy="0"/>
          <a:chOff x="0" y="0"/>
          <a:chExt cx="0" cy="0"/>
        </a:xfrm>
      </p:grpSpPr>
      <p:grpSp>
        <p:nvGrpSpPr>
          <p:cNvPr id="2" name="Group 2"/>
          <p:cNvGrpSpPr/>
          <p:nvPr/>
        </p:nvGrpSpPr>
        <p:grpSpPr>
          <a:xfrm>
            <a:off x="1246414" y="4647557"/>
            <a:ext cx="9754942" cy="823975"/>
            <a:chOff x="0" y="0"/>
            <a:chExt cx="3048663" cy="257513"/>
          </a:xfrm>
        </p:grpSpPr>
        <p:sp>
          <p:nvSpPr>
            <p:cNvPr id="3" name="Freeform 3"/>
            <p:cNvSpPr/>
            <p:nvPr/>
          </p:nvSpPr>
          <p:spPr>
            <a:xfrm>
              <a:off x="0" y="0"/>
              <a:ext cx="3048663" cy="257513"/>
            </a:xfrm>
            <a:custGeom>
              <a:avLst/>
              <a:gdLst/>
              <a:ahLst/>
              <a:cxnLst/>
              <a:rect l="l" t="t" r="r" b="b"/>
              <a:pathLst>
                <a:path w="3048663" h="257513">
                  <a:moveTo>
                    <a:pt x="0" y="0"/>
                  </a:moveTo>
                  <a:lnTo>
                    <a:pt x="3048663" y="0"/>
                  </a:lnTo>
                  <a:lnTo>
                    <a:pt x="3048663" y="257513"/>
                  </a:lnTo>
                  <a:lnTo>
                    <a:pt x="0" y="257513"/>
                  </a:lnTo>
                  <a:close/>
                </a:path>
              </a:pathLst>
            </a:custGeom>
            <a:solidFill>
              <a:srgbClr val="292F33"/>
            </a:solidFill>
            <a:ln cap="sq">
              <a:noFill/>
              <a:prstDash val="solid"/>
              <a:miter/>
            </a:ln>
          </p:spPr>
          <p:txBody>
            <a:bodyPr/>
            <a:lstStyle/>
            <a:p>
              <a:endParaRPr lang="es-CL"/>
            </a:p>
          </p:txBody>
        </p:sp>
        <p:sp>
          <p:nvSpPr>
            <p:cNvPr id="4" name="TextBox 4"/>
            <p:cNvSpPr txBox="1"/>
            <p:nvPr/>
          </p:nvSpPr>
          <p:spPr>
            <a:xfrm>
              <a:off x="0" y="-76200"/>
              <a:ext cx="3048663" cy="333713"/>
            </a:xfrm>
            <a:prstGeom prst="rect">
              <a:avLst/>
            </a:prstGeom>
          </p:spPr>
          <p:txBody>
            <a:bodyPr lIns="0" tIns="0" rIns="0" bIns="0" rtlCol="0" anchor="ctr"/>
            <a:lstStyle/>
            <a:p>
              <a:pPr algn="ctr">
                <a:lnSpc>
                  <a:spcPts val="5459"/>
                </a:lnSpc>
              </a:pPr>
              <a:endParaRPr/>
            </a:p>
          </p:txBody>
        </p:sp>
      </p:grpSp>
      <p:sp>
        <p:nvSpPr>
          <p:cNvPr id="5" name="AutoShape 5"/>
          <p:cNvSpPr/>
          <p:nvPr/>
        </p:nvSpPr>
        <p:spPr>
          <a:xfrm rot="-5400000">
            <a:off x="-3109913" y="5119687"/>
            <a:ext cx="8229600" cy="0"/>
          </a:xfrm>
          <a:prstGeom prst="line">
            <a:avLst/>
          </a:prstGeom>
          <a:ln w="47625" cap="flat">
            <a:solidFill>
              <a:srgbClr val="FFFFFF"/>
            </a:solidFill>
            <a:prstDash val="solid"/>
            <a:headEnd type="none" w="sm" len="sm"/>
            <a:tailEnd type="none" w="sm" len="sm"/>
          </a:ln>
        </p:spPr>
        <p:txBody>
          <a:bodyPr/>
          <a:lstStyle/>
          <a:p>
            <a:endParaRPr lang="es-CL"/>
          </a:p>
        </p:txBody>
      </p:sp>
      <p:grpSp>
        <p:nvGrpSpPr>
          <p:cNvPr id="6" name="Group 6"/>
          <p:cNvGrpSpPr/>
          <p:nvPr/>
        </p:nvGrpSpPr>
        <p:grpSpPr>
          <a:xfrm>
            <a:off x="11560295" y="219547"/>
            <a:ext cx="6479219" cy="9679994"/>
            <a:chOff x="0" y="0"/>
            <a:chExt cx="576486" cy="861273"/>
          </a:xfrm>
        </p:grpSpPr>
        <p:sp>
          <p:nvSpPr>
            <p:cNvPr id="7" name="Freeform 7"/>
            <p:cNvSpPr/>
            <p:nvPr/>
          </p:nvSpPr>
          <p:spPr>
            <a:xfrm>
              <a:off x="0" y="0"/>
              <a:ext cx="576486" cy="861273"/>
            </a:xfrm>
            <a:custGeom>
              <a:avLst/>
              <a:gdLst/>
              <a:ahLst/>
              <a:cxnLst/>
              <a:rect l="l" t="t" r="r" b="b"/>
              <a:pathLst>
                <a:path w="576486" h="861273">
                  <a:moveTo>
                    <a:pt x="0" y="0"/>
                  </a:moveTo>
                  <a:lnTo>
                    <a:pt x="576486" y="0"/>
                  </a:lnTo>
                  <a:lnTo>
                    <a:pt x="576486" y="861273"/>
                  </a:lnTo>
                  <a:lnTo>
                    <a:pt x="0" y="861273"/>
                  </a:lnTo>
                  <a:close/>
                </a:path>
              </a:pathLst>
            </a:custGeom>
            <a:blipFill>
              <a:blip r:embed="rId2"/>
              <a:stretch>
                <a:fillRect l="-77109" r="-188396"/>
              </a:stretch>
            </a:blipFill>
          </p:spPr>
          <p:txBody>
            <a:bodyPr/>
            <a:lstStyle/>
            <a:p>
              <a:endParaRPr lang="es-CL"/>
            </a:p>
          </p:txBody>
        </p:sp>
      </p:grpSp>
      <p:sp>
        <p:nvSpPr>
          <p:cNvPr id="8" name="TextBox 8"/>
          <p:cNvSpPr txBox="1"/>
          <p:nvPr/>
        </p:nvSpPr>
        <p:spPr>
          <a:xfrm>
            <a:off x="1246414" y="1244839"/>
            <a:ext cx="10096167" cy="2900050"/>
          </a:xfrm>
          <a:prstGeom prst="rect">
            <a:avLst/>
          </a:prstGeom>
        </p:spPr>
        <p:txBody>
          <a:bodyPr lIns="0" tIns="0" rIns="0" bIns="0" rtlCol="0" anchor="t">
            <a:spAutoFit/>
          </a:bodyPr>
          <a:lstStyle/>
          <a:p>
            <a:pPr algn="l">
              <a:lnSpc>
                <a:spcPts val="11304"/>
              </a:lnSpc>
            </a:pPr>
            <a:r>
              <a:rPr lang="en-US" sz="8074" b="1">
                <a:solidFill>
                  <a:srgbClr val="FFFFFF"/>
                </a:solidFill>
                <a:latin typeface="Montserrat Light Bold"/>
                <a:ea typeface="Montserrat Light Bold"/>
                <a:cs typeface="Montserrat Light Bold"/>
                <a:sym typeface="Montserrat Light Bold"/>
              </a:rPr>
              <a:t>IMPLEMENTACIÓN Y RESULTADOS</a:t>
            </a:r>
          </a:p>
        </p:txBody>
      </p:sp>
      <p:sp>
        <p:nvSpPr>
          <p:cNvPr id="9" name="TextBox 9"/>
          <p:cNvSpPr txBox="1"/>
          <p:nvPr/>
        </p:nvSpPr>
        <p:spPr>
          <a:xfrm>
            <a:off x="1246414" y="6023327"/>
            <a:ext cx="8170403" cy="1271527"/>
          </a:xfrm>
          <a:prstGeom prst="rect">
            <a:avLst/>
          </a:prstGeom>
        </p:spPr>
        <p:txBody>
          <a:bodyPr lIns="0" tIns="0" rIns="0" bIns="0" rtlCol="0" anchor="t">
            <a:spAutoFit/>
          </a:bodyPr>
          <a:lstStyle/>
          <a:p>
            <a:pPr marL="765222" lvl="1" indent="-382611" algn="l">
              <a:lnSpc>
                <a:spcPts val="4891"/>
              </a:lnSpc>
              <a:buFont typeface="Arial"/>
              <a:buChar char="•"/>
            </a:pPr>
            <a:r>
              <a:rPr lang="en-US" sz="3544" i="1" spc="347">
                <a:solidFill>
                  <a:srgbClr val="FDFDFD"/>
                </a:solidFill>
                <a:latin typeface="Montserrat Light Italics"/>
                <a:ea typeface="Montserrat Light Italics"/>
                <a:cs typeface="Montserrat Light Italics"/>
                <a:sym typeface="Montserrat Light Italics"/>
              </a:rPr>
              <a:t>Soluciones implementadas</a:t>
            </a:r>
          </a:p>
          <a:p>
            <a:pPr marL="765222" lvl="1" indent="-382611" algn="l">
              <a:lnSpc>
                <a:spcPts val="4891"/>
              </a:lnSpc>
              <a:buFont typeface="Arial"/>
              <a:buChar char="•"/>
            </a:pPr>
            <a:r>
              <a:rPr lang="en-US" sz="3544" i="1" spc="347">
                <a:solidFill>
                  <a:srgbClr val="FDFDFD"/>
                </a:solidFill>
                <a:latin typeface="Montserrat Light Italics"/>
                <a:ea typeface="Montserrat Light Italics"/>
                <a:cs typeface="Montserrat Light Italics"/>
                <a:sym typeface="Montserrat Light Italics"/>
              </a:rPr>
              <a:t>Logros obtenidos</a:t>
            </a:r>
          </a:p>
        </p:txBody>
      </p:sp>
      <p:sp>
        <p:nvSpPr>
          <p:cNvPr id="10" name="TextBox 10"/>
          <p:cNvSpPr txBox="1"/>
          <p:nvPr/>
        </p:nvSpPr>
        <p:spPr>
          <a:xfrm>
            <a:off x="8485677" y="7083098"/>
            <a:ext cx="2880971" cy="2816443"/>
          </a:xfrm>
          <a:prstGeom prst="rect">
            <a:avLst/>
          </a:prstGeom>
        </p:spPr>
        <p:txBody>
          <a:bodyPr lIns="0" tIns="0" rIns="0" bIns="0" rtlCol="0" anchor="t">
            <a:spAutoFit/>
          </a:bodyPr>
          <a:lstStyle/>
          <a:p>
            <a:pPr algn="ctr">
              <a:lnSpc>
                <a:spcPts val="23003"/>
              </a:lnSpc>
            </a:pPr>
            <a:r>
              <a:rPr lang="en-US" sz="16431" b="1">
                <a:solidFill>
                  <a:srgbClr val="FFFFFF"/>
                </a:solidFill>
                <a:latin typeface="Open Sans Bold"/>
                <a:ea typeface="Open Sans Bold"/>
                <a:cs typeface="Open Sans Bold"/>
                <a:sym typeface="Open Sans Bold"/>
              </a:rPr>
              <a:t>05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723664"/>
            <a:ext cx="18288000" cy="1780873"/>
            <a:chOff x="0" y="0"/>
            <a:chExt cx="4816593" cy="469036"/>
          </a:xfrm>
        </p:grpSpPr>
        <p:sp>
          <p:nvSpPr>
            <p:cNvPr id="3" name="Freeform 3"/>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4" name="TextBox 4"/>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sp>
        <p:nvSpPr>
          <p:cNvPr id="5" name="Freeform 5"/>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6" name="Freeform 6"/>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nvGrpSpPr>
          <p:cNvPr id="7" name="Group 7"/>
          <p:cNvGrpSpPr/>
          <p:nvPr/>
        </p:nvGrpSpPr>
        <p:grpSpPr>
          <a:xfrm>
            <a:off x="10072986" y="2836223"/>
            <a:ext cx="6260197" cy="6362775"/>
            <a:chOff x="0" y="0"/>
            <a:chExt cx="847388" cy="861273"/>
          </a:xfrm>
        </p:grpSpPr>
        <p:sp>
          <p:nvSpPr>
            <p:cNvPr id="8" name="Freeform 8"/>
            <p:cNvSpPr/>
            <p:nvPr/>
          </p:nvSpPr>
          <p:spPr>
            <a:xfrm>
              <a:off x="0" y="0"/>
              <a:ext cx="847388" cy="861273"/>
            </a:xfrm>
            <a:custGeom>
              <a:avLst/>
              <a:gdLst/>
              <a:ahLst/>
              <a:cxnLst/>
              <a:rect l="l" t="t" r="r" b="b"/>
              <a:pathLst>
                <a:path w="847388" h="861273">
                  <a:moveTo>
                    <a:pt x="0" y="0"/>
                  </a:moveTo>
                  <a:lnTo>
                    <a:pt x="847388" y="0"/>
                  </a:lnTo>
                  <a:lnTo>
                    <a:pt x="847388" y="861273"/>
                  </a:lnTo>
                  <a:lnTo>
                    <a:pt x="0" y="861273"/>
                  </a:lnTo>
                  <a:close/>
                </a:path>
              </a:pathLst>
            </a:custGeom>
            <a:blipFill>
              <a:blip r:embed="rId4"/>
              <a:stretch>
                <a:fillRect l="-26176" r="-26176"/>
              </a:stretch>
            </a:blipFill>
          </p:spPr>
          <p:txBody>
            <a:bodyPr/>
            <a:lstStyle/>
            <a:p>
              <a:endParaRPr lang="es-CL"/>
            </a:p>
          </p:txBody>
        </p:sp>
      </p:grpSp>
      <p:sp>
        <p:nvSpPr>
          <p:cNvPr id="9" name="TextBox 9"/>
          <p:cNvSpPr txBox="1"/>
          <p:nvPr/>
        </p:nvSpPr>
        <p:spPr>
          <a:xfrm>
            <a:off x="2081649" y="2956101"/>
            <a:ext cx="7062351" cy="5663281"/>
          </a:xfrm>
          <a:prstGeom prst="rect">
            <a:avLst/>
          </a:prstGeom>
        </p:spPr>
        <p:txBody>
          <a:bodyPr lIns="0" tIns="0" rIns="0" bIns="0" rtlCol="0" anchor="t">
            <a:spAutoFit/>
          </a:bodyPr>
          <a:lstStyle/>
          <a:p>
            <a:pPr algn="just">
              <a:lnSpc>
                <a:spcPts val="4425"/>
              </a:lnSpc>
            </a:pPr>
            <a:r>
              <a:rPr lang="en-US" sz="3161">
                <a:solidFill>
                  <a:srgbClr val="000000"/>
                </a:solidFill>
                <a:latin typeface="Montserrat Light"/>
                <a:ea typeface="Montserrat Light"/>
                <a:cs typeface="Montserrat Light"/>
                <a:sym typeface="Montserrat Light"/>
              </a:rPr>
              <a:t>Se desarrolló un ecommerce funcional con </a:t>
            </a:r>
            <a:r>
              <a:rPr lang="en-US" sz="3161" b="1">
                <a:solidFill>
                  <a:srgbClr val="000000"/>
                </a:solidFill>
                <a:latin typeface="Montserrat Light Bold"/>
                <a:ea typeface="Montserrat Light Bold"/>
                <a:cs typeface="Montserrat Light Bold"/>
                <a:sym typeface="Montserrat Light Bold"/>
              </a:rPr>
              <a:t>HTML, </a:t>
            </a:r>
            <a:r>
              <a:rPr lang="en-US" sz="3161">
                <a:solidFill>
                  <a:srgbClr val="000000"/>
                </a:solidFill>
                <a:latin typeface="Montserrat Light"/>
                <a:ea typeface="Montserrat Light"/>
                <a:cs typeface="Montserrat Light"/>
                <a:sym typeface="Montserrat Light"/>
              </a:rPr>
              <a:t> </a:t>
            </a:r>
            <a:r>
              <a:rPr lang="en-US" sz="3161" b="1">
                <a:solidFill>
                  <a:srgbClr val="000000"/>
                </a:solidFill>
                <a:latin typeface="Montserrat Light Bold"/>
                <a:ea typeface="Montserrat Light Bold"/>
                <a:cs typeface="Montserrat Light Bold"/>
                <a:sym typeface="Montserrat Light Bold"/>
              </a:rPr>
              <a:t>Bootstrap </a:t>
            </a:r>
            <a:r>
              <a:rPr lang="en-US" sz="3161">
                <a:solidFill>
                  <a:srgbClr val="000000"/>
                </a:solidFill>
                <a:latin typeface="Montserrat Light"/>
                <a:ea typeface="Montserrat Light"/>
                <a:cs typeface="Montserrat Light"/>
                <a:sym typeface="Montserrat Light"/>
              </a:rPr>
              <a:t>en el frontend, y </a:t>
            </a:r>
            <a:r>
              <a:rPr lang="en-US" sz="3161" b="1">
                <a:solidFill>
                  <a:srgbClr val="000000"/>
                </a:solidFill>
                <a:latin typeface="Montserrat Light Bold"/>
                <a:ea typeface="Montserrat Light Bold"/>
                <a:cs typeface="Montserrat Light Bold"/>
                <a:sym typeface="Montserrat Light Bold"/>
              </a:rPr>
              <a:t>Django </a:t>
            </a:r>
            <a:r>
              <a:rPr lang="en-US" sz="3161">
                <a:solidFill>
                  <a:srgbClr val="000000"/>
                </a:solidFill>
                <a:latin typeface="Montserrat Light"/>
                <a:ea typeface="Montserrat Light"/>
                <a:cs typeface="Montserrat Light"/>
                <a:sym typeface="Montserrat Light"/>
              </a:rPr>
              <a:t>en el backend, gestionando la base de datos con </a:t>
            </a:r>
            <a:r>
              <a:rPr lang="en-US" sz="3161" b="1">
                <a:solidFill>
                  <a:srgbClr val="000000"/>
                </a:solidFill>
                <a:latin typeface="Montserrat Light Bold"/>
                <a:ea typeface="Montserrat Light Bold"/>
                <a:cs typeface="Montserrat Light Bold"/>
                <a:sym typeface="Montserrat Light Bold"/>
              </a:rPr>
              <a:t>MySQL</a:t>
            </a:r>
            <a:r>
              <a:rPr lang="en-US" sz="3161">
                <a:solidFill>
                  <a:srgbClr val="000000"/>
                </a:solidFill>
                <a:latin typeface="Montserrat Light"/>
                <a:ea typeface="Montserrat Light"/>
                <a:cs typeface="Montserrat Light"/>
                <a:sym typeface="Montserrat Light"/>
              </a:rPr>
              <a:t>. Se utilizó </a:t>
            </a:r>
            <a:r>
              <a:rPr lang="en-US" sz="3161" b="1">
                <a:solidFill>
                  <a:srgbClr val="000000"/>
                </a:solidFill>
                <a:latin typeface="Montserrat Light Bold"/>
                <a:ea typeface="Montserrat Light Bold"/>
                <a:cs typeface="Montserrat Light Bold"/>
                <a:sym typeface="Montserrat Light Bold"/>
              </a:rPr>
              <a:t>Scrum </a:t>
            </a:r>
            <a:r>
              <a:rPr lang="en-US" sz="3161">
                <a:solidFill>
                  <a:srgbClr val="000000"/>
                </a:solidFill>
                <a:latin typeface="Montserrat Light"/>
                <a:ea typeface="Montserrat Light"/>
                <a:cs typeface="Montserrat Light"/>
                <a:sym typeface="Montserrat Light"/>
              </a:rPr>
              <a:t>para un desarrollo ágil y adaptativo.</a:t>
            </a:r>
          </a:p>
          <a:p>
            <a:pPr algn="just">
              <a:lnSpc>
                <a:spcPts val="4425"/>
              </a:lnSpc>
              <a:spcBef>
                <a:spcPct val="0"/>
              </a:spcBef>
            </a:pPr>
            <a:r>
              <a:rPr lang="en-US" sz="3161">
                <a:solidFill>
                  <a:srgbClr val="000000"/>
                </a:solidFill>
                <a:latin typeface="Montserrat Light"/>
                <a:ea typeface="Montserrat Light"/>
                <a:cs typeface="Montserrat Light"/>
                <a:sym typeface="Montserrat Light"/>
              </a:rPr>
              <a:t>Lo cual demostró que de una manera eficiente es posible llevar una iniciativa ecologica a manos de la tecnología.</a:t>
            </a:r>
          </a:p>
        </p:txBody>
      </p:sp>
      <p:sp>
        <p:nvSpPr>
          <p:cNvPr id="10" name="TextBox 10"/>
          <p:cNvSpPr txBox="1"/>
          <p:nvPr/>
        </p:nvSpPr>
        <p:spPr>
          <a:xfrm>
            <a:off x="1012017" y="913586"/>
            <a:ext cx="15321166" cy="1258154"/>
          </a:xfrm>
          <a:prstGeom prst="rect">
            <a:avLst/>
          </a:prstGeom>
        </p:spPr>
        <p:txBody>
          <a:bodyPr lIns="0" tIns="0" rIns="0" bIns="0" rtlCol="0" anchor="t">
            <a:spAutoFit/>
          </a:bodyPr>
          <a:lstStyle/>
          <a:p>
            <a:pPr algn="l">
              <a:lnSpc>
                <a:spcPts val="9927"/>
              </a:lnSpc>
            </a:pPr>
            <a:r>
              <a:rPr lang="en-US" sz="7091" b="1">
                <a:solidFill>
                  <a:srgbClr val="FFFFFF"/>
                </a:solidFill>
                <a:latin typeface="Montserrat Light Bold"/>
                <a:ea typeface="Montserrat Light Bold"/>
                <a:cs typeface="Montserrat Light Bold"/>
                <a:sym typeface="Montserrat Light Bold"/>
              </a:rPr>
              <a:t>SOLUCIONES IMPLEMENTADAS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723664"/>
            <a:ext cx="18288000" cy="1780873"/>
            <a:chOff x="0" y="0"/>
            <a:chExt cx="4816593" cy="469036"/>
          </a:xfrm>
        </p:grpSpPr>
        <p:sp>
          <p:nvSpPr>
            <p:cNvPr id="3" name="Freeform 3"/>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4" name="TextBox 4"/>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sp>
        <p:nvSpPr>
          <p:cNvPr id="5" name="Freeform 5"/>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6" name="Freeform 6"/>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7" name="TextBox 7"/>
          <p:cNvSpPr txBox="1"/>
          <p:nvPr/>
        </p:nvSpPr>
        <p:spPr>
          <a:xfrm>
            <a:off x="8042390" y="2948978"/>
            <a:ext cx="8212313" cy="6250021"/>
          </a:xfrm>
          <a:prstGeom prst="rect">
            <a:avLst/>
          </a:prstGeom>
        </p:spPr>
        <p:txBody>
          <a:bodyPr lIns="0" tIns="0" rIns="0" bIns="0" rtlCol="0" anchor="t">
            <a:spAutoFit/>
          </a:bodyPr>
          <a:lstStyle/>
          <a:p>
            <a:pPr algn="l">
              <a:lnSpc>
                <a:spcPts val="3585"/>
              </a:lnSpc>
            </a:pPr>
            <a:endParaRPr/>
          </a:p>
          <a:p>
            <a:pPr marL="552963" lvl="1" indent="-276481" algn="l">
              <a:lnSpc>
                <a:spcPts val="3585"/>
              </a:lnSpc>
              <a:buFont typeface="Arial"/>
              <a:buChar char="•"/>
            </a:pPr>
            <a:r>
              <a:rPr lang="en-US" sz="2561">
                <a:solidFill>
                  <a:srgbClr val="000000"/>
                </a:solidFill>
                <a:latin typeface="Montserrat Light"/>
                <a:ea typeface="Montserrat Light"/>
                <a:cs typeface="Montserrat Light"/>
                <a:sym typeface="Montserrat Light"/>
              </a:rPr>
              <a:t>Se logró un prototipo funcional del ecommerce.</a:t>
            </a:r>
          </a:p>
          <a:p>
            <a:pPr marL="552963" lvl="1" indent="-276481" algn="l">
              <a:lnSpc>
                <a:spcPts val="3585"/>
              </a:lnSpc>
              <a:buFont typeface="Arial"/>
              <a:buChar char="•"/>
            </a:pPr>
            <a:r>
              <a:rPr lang="en-US" sz="2561">
                <a:solidFill>
                  <a:srgbClr val="000000"/>
                </a:solidFill>
                <a:latin typeface="Montserrat Light"/>
                <a:ea typeface="Montserrat Light"/>
                <a:cs typeface="Montserrat Light"/>
                <a:sym typeface="Montserrat Light"/>
              </a:rPr>
              <a:t>El sistema cuenta con una interfaz responsiva adaptable a distintos dispositivos.</a:t>
            </a:r>
          </a:p>
          <a:p>
            <a:pPr marL="552963" lvl="1" indent="-276481" algn="l">
              <a:lnSpc>
                <a:spcPts val="3585"/>
              </a:lnSpc>
              <a:buFont typeface="Arial"/>
              <a:buChar char="•"/>
            </a:pPr>
            <a:r>
              <a:rPr lang="en-US" sz="2561">
                <a:solidFill>
                  <a:srgbClr val="000000"/>
                </a:solidFill>
                <a:latin typeface="Montserrat Light"/>
                <a:ea typeface="Montserrat Light"/>
                <a:cs typeface="Montserrat Light"/>
                <a:sym typeface="Montserrat Light"/>
              </a:rPr>
              <a:t>Se implementó un sistema eficiente de gestión para usuarios, productos y pedidos.</a:t>
            </a:r>
          </a:p>
          <a:p>
            <a:pPr marL="552963" lvl="1" indent="-276481" algn="l">
              <a:lnSpc>
                <a:spcPts val="3585"/>
              </a:lnSpc>
              <a:buFont typeface="Arial"/>
              <a:buChar char="•"/>
            </a:pPr>
            <a:r>
              <a:rPr lang="en-US" sz="2561">
                <a:solidFill>
                  <a:srgbClr val="000000"/>
                </a:solidFill>
                <a:latin typeface="Montserrat Light"/>
                <a:ea typeface="Montserrat Light"/>
                <a:cs typeface="Montserrat Light"/>
                <a:sym typeface="Montserrat Light"/>
              </a:rPr>
              <a:t>La colaboración con Seifer permitió desarrollar un ecommerce real y viable.</a:t>
            </a:r>
          </a:p>
          <a:p>
            <a:pPr marL="552963" lvl="1" indent="-276481" algn="l">
              <a:lnSpc>
                <a:spcPts val="3585"/>
              </a:lnSpc>
              <a:buFont typeface="Arial"/>
              <a:buChar char="•"/>
            </a:pPr>
            <a:r>
              <a:rPr lang="en-US" sz="2561">
                <a:solidFill>
                  <a:srgbClr val="000000"/>
                </a:solidFill>
                <a:latin typeface="Montserrat Light"/>
                <a:ea typeface="Montserrat Light"/>
                <a:cs typeface="Montserrat Light"/>
                <a:sym typeface="Montserrat Light"/>
              </a:rPr>
              <a:t>El proyecto promueve la sostenibilidad y el reciclaje.</a:t>
            </a:r>
          </a:p>
          <a:p>
            <a:pPr marL="552963" lvl="1" indent="-276481" algn="l">
              <a:lnSpc>
                <a:spcPts val="3585"/>
              </a:lnSpc>
              <a:spcBef>
                <a:spcPct val="0"/>
              </a:spcBef>
              <a:buFont typeface="Arial"/>
              <a:buChar char="•"/>
            </a:pPr>
            <a:r>
              <a:rPr lang="en-US" sz="2561">
                <a:solidFill>
                  <a:srgbClr val="000000"/>
                </a:solidFill>
                <a:latin typeface="Montserrat Light"/>
                <a:ea typeface="Montserrat Light"/>
                <a:cs typeface="Montserrat Light"/>
                <a:sym typeface="Montserrat Light"/>
              </a:rPr>
              <a:t>Se alinea con los valores de la economía circular y el impacto ambiental positivo.</a:t>
            </a:r>
          </a:p>
          <a:p>
            <a:pPr algn="l">
              <a:lnSpc>
                <a:spcPts val="3585"/>
              </a:lnSpc>
              <a:spcBef>
                <a:spcPct val="0"/>
              </a:spcBef>
            </a:pPr>
            <a:endParaRPr lang="en-US" sz="2561">
              <a:solidFill>
                <a:srgbClr val="000000"/>
              </a:solidFill>
              <a:latin typeface="Montserrat Light"/>
              <a:ea typeface="Montserrat Light"/>
              <a:cs typeface="Montserrat Light"/>
              <a:sym typeface="Montserrat Light"/>
            </a:endParaRPr>
          </a:p>
        </p:txBody>
      </p:sp>
      <p:sp>
        <p:nvSpPr>
          <p:cNvPr id="8" name="TextBox 8"/>
          <p:cNvSpPr txBox="1"/>
          <p:nvPr/>
        </p:nvSpPr>
        <p:spPr>
          <a:xfrm>
            <a:off x="1012017" y="913586"/>
            <a:ext cx="12068408" cy="1258154"/>
          </a:xfrm>
          <a:prstGeom prst="rect">
            <a:avLst/>
          </a:prstGeom>
        </p:spPr>
        <p:txBody>
          <a:bodyPr lIns="0" tIns="0" rIns="0" bIns="0" rtlCol="0" anchor="t">
            <a:spAutoFit/>
          </a:bodyPr>
          <a:lstStyle/>
          <a:p>
            <a:pPr algn="l">
              <a:lnSpc>
                <a:spcPts val="9927"/>
              </a:lnSpc>
            </a:pPr>
            <a:r>
              <a:rPr lang="en-US" sz="7091" b="1">
                <a:solidFill>
                  <a:srgbClr val="FFFFFF"/>
                </a:solidFill>
                <a:latin typeface="Montserrat Light Bold"/>
                <a:ea typeface="Montserrat Light Bold"/>
                <a:cs typeface="Montserrat Light Bold"/>
                <a:sym typeface="Montserrat Light Bold"/>
              </a:rPr>
              <a:t>LOGROS OBTENIDOS</a:t>
            </a:r>
          </a:p>
        </p:txBody>
      </p:sp>
      <p:grpSp>
        <p:nvGrpSpPr>
          <p:cNvPr id="9" name="Group 9"/>
          <p:cNvGrpSpPr/>
          <p:nvPr/>
        </p:nvGrpSpPr>
        <p:grpSpPr>
          <a:xfrm>
            <a:off x="1982047" y="2879501"/>
            <a:ext cx="5498368" cy="6843479"/>
            <a:chOff x="0" y="0"/>
            <a:chExt cx="744266" cy="926342"/>
          </a:xfrm>
        </p:grpSpPr>
        <p:sp>
          <p:nvSpPr>
            <p:cNvPr id="10" name="Freeform 10"/>
            <p:cNvSpPr/>
            <p:nvPr/>
          </p:nvSpPr>
          <p:spPr>
            <a:xfrm>
              <a:off x="0" y="0"/>
              <a:ext cx="744266" cy="926342"/>
            </a:xfrm>
            <a:custGeom>
              <a:avLst/>
              <a:gdLst/>
              <a:ahLst/>
              <a:cxnLst/>
              <a:rect l="l" t="t" r="r" b="b"/>
              <a:pathLst>
                <a:path w="744266" h="926342">
                  <a:moveTo>
                    <a:pt x="0" y="0"/>
                  </a:moveTo>
                  <a:lnTo>
                    <a:pt x="744266" y="0"/>
                  </a:lnTo>
                  <a:lnTo>
                    <a:pt x="744266" y="926342"/>
                  </a:lnTo>
                  <a:lnTo>
                    <a:pt x="0" y="926342"/>
                  </a:lnTo>
                  <a:close/>
                </a:path>
              </a:pathLst>
            </a:custGeom>
            <a:blipFill>
              <a:blip r:embed="rId4"/>
              <a:stretch>
                <a:fillRect l="-85582" r="-1113"/>
              </a:stretch>
            </a:blipFill>
          </p:spPr>
          <p:txBody>
            <a:bodyPr/>
            <a:lstStyle/>
            <a:p>
              <a:endParaRPr lang="es-CL"/>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547E"/>
        </a:solidFill>
        <a:effectLst/>
      </p:bgPr>
    </p:bg>
    <p:spTree>
      <p:nvGrpSpPr>
        <p:cNvPr id="1" name=""/>
        <p:cNvGrpSpPr/>
        <p:nvPr/>
      </p:nvGrpSpPr>
      <p:grpSpPr>
        <a:xfrm>
          <a:off x="0" y="0"/>
          <a:ext cx="0" cy="0"/>
          <a:chOff x="0" y="0"/>
          <a:chExt cx="0" cy="0"/>
        </a:xfrm>
      </p:grpSpPr>
      <p:grpSp>
        <p:nvGrpSpPr>
          <p:cNvPr id="2" name="Group 2"/>
          <p:cNvGrpSpPr/>
          <p:nvPr/>
        </p:nvGrpSpPr>
        <p:grpSpPr>
          <a:xfrm>
            <a:off x="1246414" y="4647557"/>
            <a:ext cx="9754942" cy="823975"/>
            <a:chOff x="0" y="0"/>
            <a:chExt cx="3048663" cy="257513"/>
          </a:xfrm>
        </p:grpSpPr>
        <p:sp>
          <p:nvSpPr>
            <p:cNvPr id="3" name="Freeform 3"/>
            <p:cNvSpPr/>
            <p:nvPr/>
          </p:nvSpPr>
          <p:spPr>
            <a:xfrm>
              <a:off x="0" y="0"/>
              <a:ext cx="3048663" cy="257513"/>
            </a:xfrm>
            <a:custGeom>
              <a:avLst/>
              <a:gdLst/>
              <a:ahLst/>
              <a:cxnLst/>
              <a:rect l="l" t="t" r="r" b="b"/>
              <a:pathLst>
                <a:path w="3048663" h="257513">
                  <a:moveTo>
                    <a:pt x="0" y="0"/>
                  </a:moveTo>
                  <a:lnTo>
                    <a:pt x="3048663" y="0"/>
                  </a:lnTo>
                  <a:lnTo>
                    <a:pt x="3048663" y="257513"/>
                  </a:lnTo>
                  <a:lnTo>
                    <a:pt x="0" y="257513"/>
                  </a:lnTo>
                  <a:close/>
                </a:path>
              </a:pathLst>
            </a:custGeom>
            <a:solidFill>
              <a:srgbClr val="292F33"/>
            </a:solidFill>
            <a:ln cap="sq">
              <a:noFill/>
              <a:prstDash val="solid"/>
              <a:miter/>
            </a:ln>
          </p:spPr>
          <p:txBody>
            <a:bodyPr/>
            <a:lstStyle/>
            <a:p>
              <a:endParaRPr lang="es-CL"/>
            </a:p>
          </p:txBody>
        </p:sp>
        <p:sp>
          <p:nvSpPr>
            <p:cNvPr id="4" name="TextBox 4"/>
            <p:cNvSpPr txBox="1"/>
            <p:nvPr/>
          </p:nvSpPr>
          <p:spPr>
            <a:xfrm>
              <a:off x="0" y="-76200"/>
              <a:ext cx="3048663" cy="333713"/>
            </a:xfrm>
            <a:prstGeom prst="rect">
              <a:avLst/>
            </a:prstGeom>
          </p:spPr>
          <p:txBody>
            <a:bodyPr lIns="0" tIns="0" rIns="0" bIns="0" rtlCol="0" anchor="ctr"/>
            <a:lstStyle/>
            <a:p>
              <a:pPr algn="ctr">
                <a:lnSpc>
                  <a:spcPts val="5459"/>
                </a:lnSpc>
              </a:pPr>
              <a:endParaRPr/>
            </a:p>
          </p:txBody>
        </p:sp>
      </p:grpSp>
      <p:sp>
        <p:nvSpPr>
          <p:cNvPr id="5" name="AutoShape 5"/>
          <p:cNvSpPr/>
          <p:nvPr/>
        </p:nvSpPr>
        <p:spPr>
          <a:xfrm rot="-5400000">
            <a:off x="-3109913" y="5119687"/>
            <a:ext cx="8229600" cy="0"/>
          </a:xfrm>
          <a:prstGeom prst="line">
            <a:avLst/>
          </a:prstGeom>
          <a:ln w="47625" cap="flat">
            <a:solidFill>
              <a:srgbClr val="FFFFFF"/>
            </a:solidFill>
            <a:prstDash val="solid"/>
            <a:headEnd type="none" w="sm" len="sm"/>
            <a:tailEnd type="none" w="sm" len="sm"/>
          </a:ln>
        </p:spPr>
        <p:txBody>
          <a:bodyPr/>
          <a:lstStyle/>
          <a:p>
            <a:endParaRPr lang="es-CL"/>
          </a:p>
        </p:txBody>
      </p:sp>
      <p:grpSp>
        <p:nvGrpSpPr>
          <p:cNvPr id="6" name="Group 6"/>
          <p:cNvGrpSpPr/>
          <p:nvPr/>
        </p:nvGrpSpPr>
        <p:grpSpPr>
          <a:xfrm>
            <a:off x="11560295" y="219547"/>
            <a:ext cx="6479219" cy="9679994"/>
            <a:chOff x="0" y="0"/>
            <a:chExt cx="576486" cy="861273"/>
          </a:xfrm>
        </p:grpSpPr>
        <p:sp>
          <p:nvSpPr>
            <p:cNvPr id="7" name="Freeform 7"/>
            <p:cNvSpPr/>
            <p:nvPr/>
          </p:nvSpPr>
          <p:spPr>
            <a:xfrm>
              <a:off x="0" y="0"/>
              <a:ext cx="576486" cy="861273"/>
            </a:xfrm>
            <a:custGeom>
              <a:avLst/>
              <a:gdLst/>
              <a:ahLst/>
              <a:cxnLst/>
              <a:rect l="l" t="t" r="r" b="b"/>
              <a:pathLst>
                <a:path w="576486" h="861273">
                  <a:moveTo>
                    <a:pt x="0" y="0"/>
                  </a:moveTo>
                  <a:lnTo>
                    <a:pt x="576486" y="0"/>
                  </a:lnTo>
                  <a:lnTo>
                    <a:pt x="576486" y="861273"/>
                  </a:lnTo>
                  <a:lnTo>
                    <a:pt x="0" y="861273"/>
                  </a:lnTo>
                  <a:close/>
                </a:path>
              </a:pathLst>
            </a:custGeom>
            <a:blipFill>
              <a:blip r:embed="rId2"/>
              <a:stretch>
                <a:fillRect l="-77109" r="-188396"/>
              </a:stretch>
            </a:blipFill>
          </p:spPr>
          <p:txBody>
            <a:bodyPr/>
            <a:lstStyle/>
            <a:p>
              <a:endParaRPr lang="es-CL"/>
            </a:p>
          </p:txBody>
        </p:sp>
      </p:grpSp>
      <p:sp>
        <p:nvSpPr>
          <p:cNvPr id="8" name="TextBox 8"/>
          <p:cNvSpPr txBox="1"/>
          <p:nvPr/>
        </p:nvSpPr>
        <p:spPr>
          <a:xfrm>
            <a:off x="1270481" y="1299832"/>
            <a:ext cx="10096167" cy="2935611"/>
          </a:xfrm>
          <a:prstGeom prst="rect">
            <a:avLst/>
          </a:prstGeom>
        </p:spPr>
        <p:txBody>
          <a:bodyPr lIns="0" tIns="0" rIns="0" bIns="0" rtlCol="0" anchor="t">
            <a:spAutoFit/>
          </a:bodyPr>
          <a:lstStyle/>
          <a:p>
            <a:pPr algn="l">
              <a:lnSpc>
                <a:spcPts val="11444"/>
              </a:lnSpc>
            </a:pPr>
            <a:r>
              <a:rPr lang="en-US" sz="8174" b="1">
                <a:solidFill>
                  <a:srgbClr val="FFFFFF"/>
                </a:solidFill>
                <a:latin typeface="Montserrat Light Bold"/>
                <a:ea typeface="Montserrat Light Bold"/>
                <a:cs typeface="Montserrat Light Bold"/>
                <a:sym typeface="Montserrat Light Bold"/>
              </a:rPr>
              <a:t>DEMOSTRACIÓN</a:t>
            </a:r>
          </a:p>
          <a:p>
            <a:pPr algn="l">
              <a:lnSpc>
                <a:spcPts val="11444"/>
              </a:lnSpc>
            </a:pPr>
            <a:r>
              <a:rPr lang="en-US" sz="8174" b="1">
                <a:solidFill>
                  <a:srgbClr val="FFFFFF"/>
                </a:solidFill>
                <a:latin typeface="Montserrat Light Bold"/>
                <a:ea typeface="Montserrat Light Bold"/>
                <a:cs typeface="Montserrat Light Bold"/>
                <a:sym typeface="Montserrat Light Bold"/>
              </a:rPr>
              <a:t>DEL ECOMMERCE</a:t>
            </a:r>
          </a:p>
        </p:txBody>
      </p:sp>
      <p:sp>
        <p:nvSpPr>
          <p:cNvPr id="9" name="TextBox 9"/>
          <p:cNvSpPr txBox="1"/>
          <p:nvPr/>
        </p:nvSpPr>
        <p:spPr>
          <a:xfrm>
            <a:off x="8485677" y="7083098"/>
            <a:ext cx="2880971" cy="2816443"/>
          </a:xfrm>
          <a:prstGeom prst="rect">
            <a:avLst/>
          </a:prstGeom>
        </p:spPr>
        <p:txBody>
          <a:bodyPr lIns="0" tIns="0" rIns="0" bIns="0" rtlCol="0" anchor="t">
            <a:spAutoFit/>
          </a:bodyPr>
          <a:lstStyle/>
          <a:p>
            <a:pPr algn="ctr">
              <a:lnSpc>
                <a:spcPts val="23003"/>
              </a:lnSpc>
            </a:pPr>
            <a:r>
              <a:rPr lang="en-US" sz="16431" b="1">
                <a:solidFill>
                  <a:srgbClr val="FFFFFF"/>
                </a:solidFill>
                <a:latin typeface="Open Sans Bold"/>
                <a:ea typeface="Open Sans Bold"/>
                <a:cs typeface="Open Sans Bold"/>
                <a:sym typeface="Open Sans Bold"/>
              </a:rPr>
              <a:t>06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 y="723664"/>
            <a:ext cx="18288000" cy="1780873"/>
            <a:chOff x="0" y="0"/>
            <a:chExt cx="5038409" cy="469036"/>
          </a:xfrm>
        </p:grpSpPr>
        <p:sp>
          <p:nvSpPr>
            <p:cNvPr id="3" name="Freeform 3"/>
            <p:cNvSpPr/>
            <p:nvPr/>
          </p:nvSpPr>
          <p:spPr>
            <a:xfrm>
              <a:off x="0" y="0"/>
              <a:ext cx="5038410" cy="469036"/>
            </a:xfrm>
            <a:custGeom>
              <a:avLst/>
              <a:gdLst/>
              <a:ahLst/>
              <a:cxnLst/>
              <a:rect l="l" t="t" r="r" b="b"/>
              <a:pathLst>
                <a:path w="5038410" h="469036">
                  <a:moveTo>
                    <a:pt x="0" y="0"/>
                  </a:moveTo>
                  <a:lnTo>
                    <a:pt x="5038410" y="0"/>
                  </a:lnTo>
                  <a:lnTo>
                    <a:pt x="5038410" y="469036"/>
                  </a:lnTo>
                  <a:lnTo>
                    <a:pt x="0" y="469036"/>
                  </a:lnTo>
                  <a:close/>
                </a:path>
              </a:pathLst>
            </a:custGeom>
            <a:solidFill>
              <a:srgbClr val="13547E"/>
            </a:solidFill>
          </p:spPr>
          <p:txBody>
            <a:bodyPr/>
            <a:lstStyle/>
            <a:p>
              <a:endParaRPr lang="es-CL"/>
            </a:p>
          </p:txBody>
        </p:sp>
        <p:sp>
          <p:nvSpPr>
            <p:cNvPr id="4" name="TextBox 4"/>
            <p:cNvSpPr txBox="1"/>
            <p:nvPr/>
          </p:nvSpPr>
          <p:spPr>
            <a:xfrm>
              <a:off x="0" y="-47625"/>
              <a:ext cx="5038409" cy="516661"/>
            </a:xfrm>
            <a:prstGeom prst="rect">
              <a:avLst/>
            </a:prstGeom>
          </p:spPr>
          <p:txBody>
            <a:bodyPr lIns="50800" tIns="50800" rIns="50800" bIns="50800" rtlCol="0" anchor="ctr"/>
            <a:lstStyle/>
            <a:p>
              <a:pPr algn="ctr">
                <a:lnSpc>
                  <a:spcPts val="2768"/>
                </a:lnSpc>
              </a:pPr>
              <a:endParaRPr/>
            </a:p>
          </p:txBody>
        </p:sp>
      </p:grpSp>
      <p:sp>
        <p:nvSpPr>
          <p:cNvPr id="5" name="Freeform 5"/>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6" name="Freeform 6"/>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7" name="TextBox 7"/>
          <p:cNvSpPr txBox="1"/>
          <p:nvPr/>
        </p:nvSpPr>
        <p:spPr>
          <a:xfrm>
            <a:off x="2013786" y="686332"/>
            <a:ext cx="7745415" cy="1674562"/>
          </a:xfrm>
          <a:prstGeom prst="rect">
            <a:avLst/>
          </a:prstGeom>
        </p:spPr>
        <p:txBody>
          <a:bodyPr lIns="0" tIns="0" rIns="0" bIns="0" rtlCol="0" anchor="t">
            <a:spAutoFit/>
          </a:bodyPr>
          <a:lstStyle/>
          <a:p>
            <a:pPr algn="l">
              <a:lnSpc>
                <a:spcPts val="13226"/>
              </a:lnSpc>
            </a:pPr>
            <a:r>
              <a:rPr lang="en-US" sz="9447" b="1">
                <a:solidFill>
                  <a:srgbClr val="FFFFFF"/>
                </a:solidFill>
                <a:latin typeface="Montserrat Light Bold"/>
                <a:ea typeface="Montserrat Light Bold"/>
                <a:cs typeface="Montserrat Light Bold"/>
                <a:sym typeface="Montserrat Light Bold"/>
              </a:rPr>
              <a:t>TEMAS</a:t>
            </a:r>
          </a:p>
        </p:txBody>
      </p:sp>
      <p:grpSp>
        <p:nvGrpSpPr>
          <p:cNvPr id="8" name="Group 8"/>
          <p:cNvGrpSpPr/>
          <p:nvPr/>
        </p:nvGrpSpPr>
        <p:grpSpPr>
          <a:xfrm>
            <a:off x="1028700" y="3431899"/>
            <a:ext cx="1136393" cy="1110759"/>
            <a:chOff x="0" y="0"/>
            <a:chExt cx="304285" cy="297421"/>
          </a:xfrm>
        </p:grpSpPr>
        <p:sp>
          <p:nvSpPr>
            <p:cNvPr id="9" name="Freeform 9"/>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3547E"/>
            </a:solidFill>
          </p:spPr>
          <p:txBody>
            <a:bodyPr/>
            <a:lstStyle/>
            <a:p>
              <a:endParaRPr lang="es-CL"/>
            </a:p>
          </p:txBody>
        </p:sp>
        <p:sp>
          <p:nvSpPr>
            <p:cNvPr id="10" name="TextBox 10"/>
            <p:cNvSpPr txBox="1"/>
            <p:nvPr/>
          </p:nvSpPr>
          <p:spPr>
            <a:xfrm>
              <a:off x="0" y="-85725"/>
              <a:ext cx="304285" cy="383146"/>
            </a:xfrm>
            <a:prstGeom prst="rect">
              <a:avLst/>
            </a:prstGeom>
          </p:spPr>
          <p:txBody>
            <a:bodyPr lIns="50800" tIns="50800" rIns="50800" bIns="50800" rtlCol="0" anchor="ctr"/>
            <a:lstStyle/>
            <a:p>
              <a:pPr algn="ctr">
                <a:lnSpc>
                  <a:spcPts val="5879"/>
                </a:lnSpc>
              </a:pPr>
              <a:r>
                <a:rPr lang="en-US" sz="4199" b="1">
                  <a:solidFill>
                    <a:srgbClr val="FFFFFF"/>
                  </a:solidFill>
                  <a:latin typeface="Barlow Condensed Semi-Bold"/>
                  <a:ea typeface="Barlow Condensed Semi-Bold"/>
                  <a:cs typeface="Barlow Condensed Semi-Bold"/>
                  <a:sym typeface="Barlow Condensed Semi-Bold"/>
                </a:rPr>
                <a:t>1</a:t>
              </a:r>
            </a:p>
          </p:txBody>
        </p:sp>
      </p:grpSp>
      <p:grpSp>
        <p:nvGrpSpPr>
          <p:cNvPr id="11" name="Group 11"/>
          <p:cNvGrpSpPr/>
          <p:nvPr/>
        </p:nvGrpSpPr>
        <p:grpSpPr>
          <a:xfrm>
            <a:off x="1028700" y="5391788"/>
            <a:ext cx="1136393" cy="1110759"/>
            <a:chOff x="0" y="0"/>
            <a:chExt cx="304285" cy="297421"/>
          </a:xfrm>
        </p:grpSpPr>
        <p:sp>
          <p:nvSpPr>
            <p:cNvPr id="12" name="Freeform 12"/>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3547E"/>
            </a:solidFill>
          </p:spPr>
          <p:txBody>
            <a:bodyPr/>
            <a:lstStyle/>
            <a:p>
              <a:endParaRPr lang="es-CL"/>
            </a:p>
          </p:txBody>
        </p:sp>
        <p:sp>
          <p:nvSpPr>
            <p:cNvPr id="13" name="TextBox 13"/>
            <p:cNvSpPr txBox="1"/>
            <p:nvPr/>
          </p:nvSpPr>
          <p:spPr>
            <a:xfrm>
              <a:off x="0" y="-85725"/>
              <a:ext cx="304285" cy="383146"/>
            </a:xfrm>
            <a:prstGeom prst="rect">
              <a:avLst/>
            </a:prstGeom>
          </p:spPr>
          <p:txBody>
            <a:bodyPr lIns="50800" tIns="50800" rIns="50800" bIns="50800" rtlCol="0" anchor="ctr"/>
            <a:lstStyle/>
            <a:p>
              <a:pPr algn="ctr">
                <a:lnSpc>
                  <a:spcPts val="5879"/>
                </a:lnSpc>
              </a:pPr>
              <a:r>
                <a:rPr lang="en-US" sz="4199" b="1">
                  <a:solidFill>
                    <a:srgbClr val="FFFFFF"/>
                  </a:solidFill>
                  <a:latin typeface="Barlow Condensed Semi-Bold"/>
                  <a:ea typeface="Barlow Condensed Semi-Bold"/>
                  <a:cs typeface="Barlow Condensed Semi-Bold"/>
                  <a:sym typeface="Barlow Condensed Semi-Bold"/>
                </a:rPr>
                <a:t>2</a:t>
              </a:r>
            </a:p>
          </p:txBody>
        </p:sp>
      </p:grpSp>
      <p:grpSp>
        <p:nvGrpSpPr>
          <p:cNvPr id="14" name="Group 14"/>
          <p:cNvGrpSpPr/>
          <p:nvPr/>
        </p:nvGrpSpPr>
        <p:grpSpPr>
          <a:xfrm>
            <a:off x="1028700" y="7355114"/>
            <a:ext cx="1136393" cy="1110759"/>
            <a:chOff x="0" y="0"/>
            <a:chExt cx="304285" cy="297421"/>
          </a:xfrm>
        </p:grpSpPr>
        <p:sp>
          <p:nvSpPr>
            <p:cNvPr id="15" name="Freeform 15"/>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3547E"/>
            </a:solidFill>
          </p:spPr>
          <p:txBody>
            <a:bodyPr/>
            <a:lstStyle/>
            <a:p>
              <a:endParaRPr lang="es-CL"/>
            </a:p>
          </p:txBody>
        </p:sp>
        <p:sp>
          <p:nvSpPr>
            <p:cNvPr id="16" name="TextBox 16"/>
            <p:cNvSpPr txBox="1"/>
            <p:nvPr/>
          </p:nvSpPr>
          <p:spPr>
            <a:xfrm>
              <a:off x="0" y="-85725"/>
              <a:ext cx="304285" cy="383146"/>
            </a:xfrm>
            <a:prstGeom prst="rect">
              <a:avLst/>
            </a:prstGeom>
          </p:spPr>
          <p:txBody>
            <a:bodyPr lIns="50800" tIns="50800" rIns="50800" bIns="50800" rtlCol="0" anchor="ctr"/>
            <a:lstStyle/>
            <a:p>
              <a:pPr algn="ctr">
                <a:lnSpc>
                  <a:spcPts val="5879"/>
                </a:lnSpc>
              </a:pPr>
              <a:r>
                <a:rPr lang="en-US" sz="4199" b="1">
                  <a:solidFill>
                    <a:srgbClr val="FFFFFF"/>
                  </a:solidFill>
                  <a:latin typeface="Barlow Condensed Semi-Bold"/>
                  <a:ea typeface="Barlow Condensed Semi-Bold"/>
                  <a:cs typeface="Barlow Condensed Semi-Bold"/>
                  <a:sym typeface="Barlow Condensed Semi-Bold"/>
                </a:rPr>
                <a:t>3</a:t>
              </a:r>
            </a:p>
          </p:txBody>
        </p:sp>
      </p:grpSp>
      <p:grpSp>
        <p:nvGrpSpPr>
          <p:cNvPr id="17" name="Group 17"/>
          <p:cNvGrpSpPr/>
          <p:nvPr/>
        </p:nvGrpSpPr>
        <p:grpSpPr>
          <a:xfrm>
            <a:off x="6966578" y="3430180"/>
            <a:ext cx="1136393" cy="1110759"/>
            <a:chOff x="0" y="0"/>
            <a:chExt cx="304285" cy="297421"/>
          </a:xfrm>
        </p:grpSpPr>
        <p:sp>
          <p:nvSpPr>
            <p:cNvPr id="18" name="Freeform 18"/>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3547E"/>
            </a:solidFill>
          </p:spPr>
          <p:txBody>
            <a:bodyPr/>
            <a:lstStyle/>
            <a:p>
              <a:endParaRPr lang="es-CL"/>
            </a:p>
          </p:txBody>
        </p:sp>
        <p:sp>
          <p:nvSpPr>
            <p:cNvPr id="19" name="TextBox 19"/>
            <p:cNvSpPr txBox="1"/>
            <p:nvPr/>
          </p:nvSpPr>
          <p:spPr>
            <a:xfrm>
              <a:off x="0" y="-95250"/>
              <a:ext cx="304285" cy="392671"/>
            </a:xfrm>
            <a:prstGeom prst="rect">
              <a:avLst/>
            </a:prstGeom>
          </p:spPr>
          <p:txBody>
            <a:bodyPr lIns="50800" tIns="50800" rIns="50800" bIns="50800" rtlCol="0" anchor="ctr"/>
            <a:lstStyle/>
            <a:p>
              <a:pPr algn="ctr">
                <a:lnSpc>
                  <a:spcPts val="6019"/>
                </a:lnSpc>
              </a:pPr>
              <a:r>
                <a:rPr lang="en-US" sz="4299" b="1">
                  <a:solidFill>
                    <a:srgbClr val="FFFFFF"/>
                  </a:solidFill>
                  <a:latin typeface="Barlow Condensed Semi-Bold"/>
                  <a:ea typeface="Barlow Condensed Semi-Bold"/>
                  <a:cs typeface="Barlow Condensed Semi-Bold"/>
                  <a:sym typeface="Barlow Condensed Semi-Bold"/>
                </a:rPr>
                <a:t>4</a:t>
              </a:r>
            </a:p>
          </p:txBody>
        </p:sp>
      </p:grpSp>
      <p:grpSp>
        <p:nvGrpSpPr>
          <p:cNvPr id="20" name="Group 20"/>
          <p:cNvGrpSpPr/>
          <p:nvPr/>
        </p:nvGrpSpPr>
        <p:grpSpPr>
          <a:xfrm>
            <a:off x="6966578" y="5390070"/>
            <a:ext cx="1136393" cy="1110759"/>
            <a:chOff x="0" y="0"/>
            <a:chExt cx="304285" cy="297421"/>
          </a:xfrm>
        </p:grpSpPr>
        <p:sp>
          <p:nvSpPr>
            <p:cNvPr id="21" name="Freeform 21"/>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3547E"/>
            </a:solidFill>
          </p:spPr>
          <p:txBody>
            <a:bodyPr/>
            <a:lstStyle/>
            <a:p>
              <a:endParaRPr lang="es-CL"/>
            </a:p>
          </p:txBody>
        </p:sp>
        <p:sp>
          <p:nvSpPr>
            <p:cNvPr id="22" name="TextBox 22"/>
            <p:cNvSpPr txBox="1"/>
            <p:nvPr/>
          </p:nvSpPr>
          <p:spPr>
            <a:xfrm>
              <a:off x="0" y="-95250"/>
              <a:ext cx="304285" cy="392671"/>
            </a:xfrm>
            <a:prstGeom prst="rect">
              <a:avLst/>
            </a:prstGeom>
          </p:spPr>
          <p:txBody>
            <a:bodyPr lIns="50800" tIns="50800" rIns="50800" bIns="50800" rtlCol="0" anchor="ctr"/>
            <a:lstStyle/>
            <a:p>
              <a:pPr algn="ctr">
                <a:lnSpc>
                  <a:spcPts val="6019"/>
                </a:lnSpc>
              </a:pPr>
              <a:r>
                <a:rPr lang="en-US" sz="4299" b="1">
                  <a:solidFill>
                    <a:srgbClr val="FFFFFF"/>
                  </a:solidFill>
                  <a:latin typeface="Barlow Condensed Semi-Bold"/>
                  <a:ea typeface="Barlow Condensed Semi-Bold"/>
                  <a:cs typeface="Barlow Condensed Semi-Bold"/>
                  <a:sym typeface="Barlow Condensed Semi-Bold"/>
                </a:rPr>
                <a:t>5</a:t>
              </a:r>
            </a:p>
          </p:txBody>
        </p:sp>
      </p:grpSp>
      <p:grpSp>
        <p:nvGrpSpPr>
          <p:cNvPr id="23" name="Group 23"/>
          <p:cNvGrpSpPr/>
          <p:nvPr/>
        </p:nvGrpSpPr>
        <p:grpSpPr>
          <a:xfrm>
            <a:off x="6966578" y="7353396"/>
            <a:ext cx="1136393" cy="1110759"/>
            <a:chOff x="0" y="0"/>
            <a:chExt cx="304285" cy="297421"/>
          </a:xfrm>
        </p:grpSpPr>
        <p:sp>
          <p:nvSpPr>
            <p:cNvPr id="24" name="Freeform 24"/>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3547E"/>
            </a:solidFill>
          </p:spPr>
          <p:txBody>
            <a:bodyPr/>
            <a:lstStyle/>
            <a:p>
              <a:endParaRPr lang="es-CL"/>
            </a:p>
          </p:txBody>
        </p:sp>
        <p:sp>
          <p:nvSpPr>
            <p:cNvPr id="25" name="TextBox 25"/>
            <p:cNvSpPr txBox="1"/>
            <p:nvPr/>
          </p:nvSpPr>
          <p:spPr>
            <a:xfrm>
              <a:off x="0" y="-95250"/>
              <a:ext cx="304285" cy="392671"/>
            </a:xfrm>
            <a:prstGeom prst="rect">
              <a:avLst/>
            </a:prstGeom>
          </p:spPr>
          <p:txBody>
            <a:bodyPr lIns="50800" tIns="50800" rIns="50800" bIns="50800" rtlCol="0" anchor="ctr"/>
            <a:lstStyle/>
            <a:p>
              <a:pPr algn="ctr">
                <a:lnSpc>
                  <a:spcPts val="6019"/>
                </a:lnSpc>
              </a:pPr>
              <a:r>
                <a:rPr lang="en-US" sz="4299" b="1">
                  <a:solidFill>
                    <a:srgbClr val="FFFFFF"/>
                  </a:solidFill>
                  <a:latin typeface="Barlow Condensed Semi-Bold"/>
                  <a:ea typeface="Barlow Condensed Semi-Bold"/>
                  <a:cs typeface="Barlow Condensed Semi-Bold"/>
                  <a:sym typeface="Barlow Condensed Semi-Bold"/>
                </a:rPr>
                <a:t>6</a:t>
              </a:r>
            </a:p>
          </p:txBody>
        </p:sp>
      </p:grpSp>
      <p:grpSp>
        <p:nvGrpSpPr>
          <p:cNvPr id="26" name="Group 26"/>
          <p:cNvGrpSpPr/>
          <p:nvPr/>
        </p:nvGrpSpPr>
        <p:grpSpPr>
          <a:xfrm>
            <a:off x="12906455" y="3500921"/>
            <a:ext cx="1136393" cy="1110759"/>
            <a:chOff x="0" y="0"/>
            <a:chExt cx="304285" cy="297421"/>
          </a:xfrm>
        </p:grpSpPr>
        <p:sp>
          <p:nvSpPr>
            <p:cNvPr id="27" name="Freeform 27"/>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3547E"/>
            </a:solidFill>
          </p:spPr>
          <p:txBody>
            <a:bodyPr/>
            <a:lstStyle/>
            <a:p>
              <a:endParaRPr lang="es-CL"/>
            </a:p>
          </p:txBody>
        </p:sp>
        <p:sp>
          <p:nvSpPr>
            <p:cNvPr id="28" name="TextBox 28"/>
            <p:cNvSpPr txBox="1"/>
            <p:nvPr/>
          </p:nvSpPr>
          <p:spPr>
            <a:xfrm>
              <a:off x="0" y="-95250"/>
              <a:ext cx="304285" cy="392671"/>
            </a:xfrm>
            <a:prstGeom prst="rect">
              <a:avLst/>
            </a:prstGeom>
          </p:spPr>
          <p:txBody>
            <a:bodyPr lIns="50800" tIns="50800" rIns="50800" bIns="50800" rtlCol="0" anchor="ctr"/>
            <a:lstStyle/>
            <a:p>
              <a:pPr algn="ctr">
                <a:lnSpc>
                  <a:spcPts val="6019"/>
                </a:lnSpc>
              </a:pPr>
              <a:r>
                <a:rPr lang="en-US" sz="4299" b="1">
                  <a:solidFill>
                    <a:srgbClr val="FFFFFF"/>
                  </a:solidFill>
                  <a:latin typeface="Barlow Condensed Semi-Bold"/>
                  <a:ea typeface="Barlow Condensed Semi-Bold"/>
                  <a:cs typeface="Barlow Condensed Semi-Bold"/>
                  <a:sym typeface="Barlow Condensed Semi-Bold"/>
                </a:rPr>
                <a:t>7</a:t>
              </a:r>
            </a:p>
          </p:txBody>
        </p:sp>
      </p:grpSp>
      <p:grpSp>
        <p:nvGrpSpPr>
          <p:cNvPr id="29" name="Group 29"/>
          <p:cNvGrpSpPr/>
          <p:nvPr/>
        </p:nvGrpSpPr>
        <p:grpSpPr>
          <a:xfrm>
            <a:off x="12906455" y="5460810"/>
            <a:ext cx="1136393" cy="1110759"/>
            <a:chOff x="0" y="0"/>
            <a:chExt cx="304285" cy="297421"/>
          </a:xfrm>
        </p:grpSpPr>
        <p:sp>
          <p:nvSpPr>
            <p:cNvPr id="30" name="Freeform 30"/>
            <p:cNvSpPr/>
            <p:nvPr/>
          </p:nvSpPr>
          <p:spPr>
            <a:xfrm>
              <a:off x="0" y="0"/>
              <a:ext cx="304285" cy="297421"/>
            </a:xfrm>
            <a:custGeom>
              <a:avLst/>
              <a:gdLst/>
              <a:ahLst/>
              <a:cxnLst/>
              <a:rect l="l" t="t" r="r" b="b"/>
              <a:pathLst>
                <a:path w="304285" h="297421">
                  <a:moveTo>
                    <a:pt x="0" y="0"/>
                  </a:moveTo>
                  <a:lnTo>
                    <a:pt x="304285" y="0"/>
                  </a:lnTo>
                  <a:lnTo>
                    <a:pt x="304285" y="297421"/>
                  </a:lnTo>
                  <a:lnTo>
                    <a:pt x="0" y="297421"/>
                  </a:lnTo>
                  <a:close/>
                </a:path>
              </a:pathLst>
            </a:custGeom>
            <a:solidFill>
              <a:srgbClr val="13547E"/>
            </a:solidFill>
          </p:spPr>
          <p:txBody>
            <a:bodyPr/>
            <a:lstStyle/>
            <a:p>
              <a:endParaRPr lang="es-CL"/>
            </a:p>
          </p:txBody>
        </p:sp>
        <p:sp>
          <p:nvSpPr>
            <p:cNvPr id="31" name="TextBox 31"/>
            <p:cNvSpPr txBox="1"/>
            <p:nvPr/>
          </p:nvSpPr>
          <p:spPr>
            <a:xfrm>
              <a:off x="0" y="-95250"/>
              <a:ext cx="304285" cy="392671"/>
            </a:xfrm>
            <a:prstGeom prst="rect">
              <a:avLst/>
            </a:prstGeom>
          </p:spPr>
          <p:txBody>
            <a:bodyPr lIns="50800" tIns="50800" rIns="50800" bIns="50800" rtlCol="0" anchor="ctr"/>
            <a:lstStyle/>
            <a:p>
              <a:pPr algn="ctr">
                <a:lnSpc>
                  <a:spcPts val="6019"/>
                </a:lnSpc>
              </a:pPr>
              <a:r>
                <a:rPr lang="en-US" sz="4299" b="1">
                  <a:solidFill>
                    <a:srgbClr val="FFFFFF"/>
                  </a:solidFill>
                  <a:latin typeface="Barlow Condensed Semi-Bold"/>
                  <a:ea typeface="Barlow Condensed Semi-Bold"/>
                  <a:cs typeface="Barlow Condensed Semi-Bold"/>
                  <a:sym typeface="Barlow Condensed Semi-Bold"/>
                </a:rPr>
                <a:t>8</a:t>
              </a:r>
            </a:p>
          </p:txBody>
        </p:sp>
      </p:grpSp>
      <p:sp>
        <p:nvSpPr>
          <p:cNvPr id="32" name="TextBox 32"/>
          <p:cNvSpPr txBox="1"/>
          <p:nvPr/>
        </p:nvSpPr>
        <p:spPr>
          <a:xfrm>
            <a:off x="2283043" y="3374749"/>
            <a:ext cx="3094656" cy="514446"/>
          </a:xfrm>
          <a:prstGeom prst="rect">
            <a:avLst/>
          </a:prstGeom>
        </p:spPr>
        <p:txBody>
          <a:bodyPr lIns="0" tIns="0" rIns="0" bIns="0" rtlCol="0" anchor="t">
            <a:spAutoFit/>
          </a:bodyPr>
          <a:lstStyle/>
          <a:p>
            <a:pPr algn="l">
              <a:lnSpc>
                <a:spcPts val="4194"/>
              </a:lnSpc>
            </a:pPr>
            <a:r>
              <a:rPr lang="en-US" sz="2996" b="1">
                <a:solidFill>
                  <a:srgbClr val="000000"/>
                </a:solidFill>
                <a:latin typeface="Montserrat Light Bold"/>
                <a:ea typeface="Montserrat Light Bold"/>
                <a:cs typeface="Montserrat Light Bold"/>
                <a:sym typeface="Montserrat Light Bold"/>
              </a:rPr>
              <a:t>Presentacion</a:t>
            </a:r>
          </a:p>
        </p:txBody>
      </p:sp>
      <p:sp>
        <p:nvSpPr>
          <p:cNvPr id="33" name="TextBox 33"/>
          <p:cNvSpPr txBox="1"/>
          <p:nvPr/>
        </p:nvSpPr>
        <p:spPr>
          <a:xfrm>
            <a:off x="2283043" y="5332920"/>
            <a:ext cx="3094656" cy="514446"/>
          </a:xfrm>
          <a:prstGeom prst="rect">
            <a:avLst/>
          </a:prstGeom>
        </p:spPr>
        <p:txBody>
          <a:bodyPr lIns="0" tIns="0" rIns="0" bIns="0" rtlCol="0" anchor="t">
            <a:spAutoFit/>
          </a:bodyPr>
          <a:lstStyle/>
          <a:p>
            <a:pPr algn="l">
              <a:lnSpc>
                <a:spcPts val="4194"/>
              </a:lnSpc>
            </a:pPr>
            <a:r>
              <a:rPr lang="en-US" sz="2996" b="1">
                <a:solidFill>
                  <a:srgbClr val="000000"/>
                </a:solidFill>
                <a:latin typeface="Montserrat Light Bold"/>
                <a:ea typeface="Montserrat Light Bold"/>
                <a:cs typeface="Montserrat Light Bold"/>
                <a:sym typeface="Montserrat Light Bold"/>
              </a:rPr>
              <a:t>Introducción</a:t>
            </a:r>
          </a:p>
        </p:txBody>
      </p:sp>
      <p:sp>
        <p:nvSpPr>
          <p:cNvPr id="34" name="TextBox 34"/>
          <p:cNvSpPr txBox="1"/>
          <p:nvPr/>
        </p:nvSpPr>
        <p:spPr>
          <a:xfrm>
            <a:off x="2283043" y="7297964"/>
            <a:ext cx="3094656" cy="1047846"/>
          </a:xfrm>
          <a:prstGeom prst="rect">
            <a:avLst/>
          </a:prstGeom>
        </p:spPr>
        <p:txBody>
          <a:bodyPr lIns="0" tIns="0" rIns="0" bIns="0" rtlCol="0" anchor="t">
            <a:spAutoFit/>
          </a:bodyPr>
          <a:lstStyle/>
          <a:p>
            <a:pPr algn="l">
              <a:lnSpc>
                <a:spcPts val="4194"/>
              </a:lnSpc>
            </a:pPr>
            <a:r>
              <a:rPr lang="en-US" sz="2996" b="1">
                <a:solidFill>
                  <a:srgbClr val="000000"/>
                </a:solidFill>
                <a:latin typeface="Montserrat Light Bold"/>
                <a:ea typeface="Montserrat Light Bold"/>
                <a:cs typeface="Montserrat Light Bold"/>
                <a:sym typeface="Montserrat Light Bold"/>
              </a:rPr>
              <a:t>Descripción del proyecto</a:t>
            </a:r>
          </a:p>
        </p:txBody>
      </p:sp>
      <p:sp>
        <p:nvSpPr>
          <p:cNvPr id="35" name="TextBox 35"/>
          <p:cNvSpPr txBox="1"/>
          <p:nvPr/>
        </p:nvSpPr>
        <p:spPr>
          <a:xfrm>
            <a:off x="8224767" y="3371312"/>
            <a:ext cx="3094656" cy="1047846"/>
          </a:xfrm>
          <a:prstGeom prst="rect">
            <a:avLst/>
          </a:prstGeom>
        </p:spPr>
        <p:txBody>
          <a:bodyPr lIns="0" tIns="0" rIns="0" bIns="0" rtlCol="0" anchor="t">
            <a:spAutoFit/>
          </a:bodyPr>
          <a:lstStyle/>
          <a:p>
            <a:pPr algn="l">
              <a:lnSpc>
                <a:spcPts val="4194"/>
              </a:lnSpc>
            </a:pPr>
            <a:r>
              <a:rPr lang="en-US" sz="2996" b="1">
                <a:solidFill>
                  <a:srgbClr val="000000"/>
                </a:solidFill>
                <a:latin typeface="Montserrat Light Bold"/>
                <a:ea typeface="Montserrat Light Bold"/>
                <a:cs typeface="Montserrat Light Bold"/>
                <a:sym typeface="Montserrat Light Bold"/>
              </a:rPr>
              <a:t>Planificación y metodología</a:t>
            </a:r>
          </a:p>
        </p:txBody>
      </p:sp>
      <p:sp>
        <p:nvSpPr>
          <p:cNvPr id="36" name="TextBox 36"/>
          <p:cNvSpPr txBox="1"/>
          <p:nvPr/>
        </p:nvSpPr>
        <p:spPr>
          <a:xfrm>
            <a:off x="8224767" y="5329483"/>
            <a:ext cx="3399102" cy="1047846"/>
          </a:xfrm>
          <a:prstGeom prst="rect">
            <a:avLst/>
          </a:prstGeom>
        </p:spPr>
        <p:txBody>
          <a:bodyPr lIns="0" tIns="0" rIns="0" bIns="0" rtlCol="0" anchor="t">
            <a:spAutoFit/>
          </a:bodyPr>
          <a:lstStyle/>
          <a:p>
            <a:pPr algn="l">
              <a:lnSpc>
                <a:spcPts val="4194"/>
              </a:lnSpc>
            </a:pPr>
            <a:r>
              <a:rPr lang="en-US" sz="2996" b="1">
                <a:solidFill>
                  <a:srgbClr val="000000"/>
                </a:solidFill>
                <a:latin typeface="Montserrat Light Bold"/>
                <a:ea typeface="Montserrat Light Bold"/>
                <a:cs typeface="Montserrat Light Bold"/>
                <a:sym typeface="Montserrat Light Bold"/>
              </a:rPr>
              <a:t>Implementación y resultados</a:t>
            </a:r>
          </a:p>
        </p:txBody>
      </p:sp>
      <p:sp>
        <p:nvSpPr>
          <p:cNvPr id="37" name="TextBox 37"/>
          <p:cNvSpPr txBox="1"/>
          <p:nvPr/>
        </p:nvSpPr>
        <p:spPr>
          <a:xfrm>
            <a:off x="14166673" y="3336697"/>
            <a:ext cx="3094656" cy="1047846"/>
          </a:xfrm>
          <a:prstGeom prst="rect">
            <a:avLst/>
          </a:prstGeom>
        </p:spPr>
        <p:txBody>
          <a:bodyPr lIns="0" tIns="0" rIns="0" bIns="0" rtlCol="0" anchor="t">
            <a:spAutoFit/>
          </a:bodyPr>
          <a:lstStyle/>
          <a:p>
            <a:pPr algn="l">
              <a:lnSpc>
                <a:spcPts val="4194"/>
              </a:lnSpc>
            </a:pPr>
            <a:r>
              <a:rPr lang="en-US" sz="2996" b="1">
                <a:solidFill>
                  <a:srgbClr val="000000"/>
                </a:solidFill>
                <a:latin typeface="Montserrat Light Bold"/>
                <a:ea typeface="Montserrat Light Bold"/>
                <a:cs typeface="Montserrat Light Bold"/>
                <a:sym typeface="Montserrat Light Bold"/>
              </a:rPr>
              <a:t>Aprendizajes y conclusiones</a:t>
            </a:r>
          </a:p>
        </p:txBody>
      </p:sp>
      <p:sp>
        <p:nvSpPr>
          <p:cNvPr id="38" name="TextBox 38"/>
          <p:cNvSpPr txBox="1"/>
          <p:nvPr/>
        </p:nvSpPr>
        <p:spPr>
          <a:xfrm>
            <a:off x="8224767" y="7336016"/>
            <a:ext cx="3094656" cy="514446"/>
          </a:xfrm>
          <a:prstGeom prst="rect">
            <a:avLst/>
          </a:prstGeom>
        </p:spPr>
        <p:txBody>
          <a:bodyPr lIns="0" tIns="0" rIns="0" bIns="0" rtlCol="0" anchor="t">
            <a:spAutoFit/>
          </a:bodyPr>
          <a:lstStyle/>
          <a:p>
            <a:pPr algn="l">
              <a:lnSpc>
                <a:spcPts val="4194"/>
              </a:lnSpc>
            </a:pPr>
            <a:r>
              <a:rPr lang="en-US" sz="2996" b="1">
                <a:solidFill>
                  <a:srgbClr val="000000"/>
                </a:solidFill>
                <a:latin typeface="Montserrat Light Bold"/>
                <a:ea typeface="Montserrat Light Bold"/>
                <a:cs typeface="Montserrat Light Bold"/>
                <a:sym typeface="Montserrat Light Bold"/>
              </a:rPr>
              <a:t>Demostracion</a:t>
            </a:r>
          </a:p>
        </p:txBody>
      </p:sp>
      <p:sp>
        <p:nvSpPr>
          <p:cNvPr id="39" name="TextBox 39"/>
          <p:cNvSpPr txBox="1"/>
          <p:nvPr/>
        </p:nvSpPr>
        <p:spPr>
          <a:xfrm>
            <a:off x="14164644" y="5400224"/>
            <a:ext cx="3094656" cy="514446"/>
          </a:xfrm>
          <a:prstGeom prst="rect">
            <a:avLst/>
          </a:prstGeom>
        </p:spPr>
        <p:txBody>
          <a:bodyPr lIns="0" tIns="0" rIns="0" bIns="0" rtlCol="0" anchor="t">
            <a:spAutoFit/>
          </a:bodyPr>
          <a:lstStyle/>
          <a:p>
            <a:pPr algn="l">
              <a:lnSpc>
                <a:spcPts val="4194"/>
              </a:lnSpc>
            </a:pPr>
            <a:r>
              <a:rPr lang="en-US" sz="2996" b="1">
                <a:solidFill>
                  <a:srgbClr val="000000"/>
                </a:solidFill>
                <a:latin typeface="Montserrat Light Bold"/>
                <a:ea typeface="Montserrat Light Bold"/>
                <a:cs typeface="Montserrat Light Bold"/>
                <a:sym typeface="Montserrat Light Bold"/>
              </a:rPr>
              <a:t>Preguntas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547E"/>
        </a:solidFill>
        <a:effectLst/>
      </p:bgPr>
    </p:bg>
    <p:spTree>
      <p:nvGrpSpPr>
        <p:cNvPr id="1" name=""/>
        <p:cNvGrpSpPr/>
        <p:nvPr/>
      </p:nvGrpSpPr>
      <p:grpSpPr>
        <a:xfrm>
          <a:off x="0" y="0"/>
          <a:ext cx="0" cy="0"/>
          <a:chOff x="0" y="0"/>
          <a:chExt cx="0" cy="0"/>
        </a:xfrm>
      </p:grpSpPr>
      <p:sp>
        <p:nvSpPr>
          <p:cNvPr id="2" name="Freeform 2">
            <a:hlinkClick r:id="rId2" tooltip="https://jabones.seiferstore.tech"/>
          </p:cNvPr>
          <p:cNvSpPr/>
          <p:nvPr/>
        </p:nvSpPr>
        <p:spPr>
          <a:xfrm>
            <a:off x="5512114" y="635076"/>
            <a:ext cx="7614798" cy="7614798"/>
          </a:xfrm>
          <a:custGeom>
            <a:avLst/>
            <a:gdLst/>
            <a:ahLst/>
            <a:cxnLst/>
            <a:rect l="l" t="t" r="r" b="b"/>
            <a:pathLst>
              <a:path w="7614798" h="7614798">
                <a:moveTo>
                  <a:pt x="0" y="0"/>
                </a:moveTo>
                <a:lnTo>
                  <a:pt x="7614798" y="0"/>
                </a:lnTo>
                <a:lnTo>
                  <a:pt x="7614798" y="7614798"/>
                </a:lnTo>
                <a:lnTo>
                  <a:pt x="0" y="7614798"/>
                </a:lnTo>
                <a:lnTo>
                  <a:pt x="0" y="0"/>
                </a:lnTo>
                <a:close/>
              </a:path>
            </a:pathLst>
          </a:custGeom>
          <a:blipFill>
            <a:blip r:embed="rId3"/>
            <a:stretch>
              <a:fillRect/>
            </a:stretch>
          </a:blipFill>
        </p:spPr>
        <p:txBody>
          <a:bodyPr/>
          <a:lstStyle/>
          <a:p>
            <a:endParaRPr lang="es-CL"/>
          </a:p>
        </p:txBody>
      </p:sp>
      <p:sp>
        <p:nvSpPr>
          <p:cNvPr id="3" name="TextBox 3"/>
          <p:cNvSpPr txBox="1"/>
          <p:nvPr/>
        </p:nvSpPr>
        <p:spPr>
          <a:xfrm>
            <a:off x="4863995" y="8564709"/>
            <a:ext cx="8911037" cy="693591"/>
          </a:xfrm>
          <a:prstGeom prst="rect">
            <a:avLst/>
          </a:prstGeom>
        </p:spPr>
        <p:txBody>
          <a:bodyPr lIns="0" tIns="0" rIns="0" bIns="0" rtlCol="0" anchor="t">
            <a:spAutoFit/>
          </a:bodyPr>
          <a:lstStyle/>
          <a:p>
            <a:pPr algn="ctr">
              <a:lnSpc>
                <a:spcPts val="5768"/>
              </a:lnSpc>
            </a:pPr>
            <a:r>
              <a:rPr lang="en-US" sz="4120" b="1" u="sng">
                <a:solidFill>
                  <a:srgbClr val="FFFFFF"/>
                </a:solidFill>
                <a:latin typeface="Open Sans Bold"/>
                <a:ea typeface="Open Sans Bold"/>
                <a:cs typeface="Open Sans Bold"/>
                <a:sym typeface="Open Sans Bold"/>
              </a:rPr>
              <a:t>https://jabones.seiferstore.tech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547E"/>
        </a:solidFill>
        <a:effectLst/>
      </p:bgPr>
    </p:bg>
    <p:spTree>
      <p:nvGrpSpPr>
        <p:cNvPr id="1" name=""/>
        <p:cNvGrpSpPr/>
        <p:nvPr/>
      </p:nvGrpSpPr>
      <p:grpSpPr>
        <a:xfrm>
          <a:off x="0" y="0"/>
          <a:ext cx="0" cy="0"/>
          <a:chOff x="0" y="0"/>
          <a:chExt cx="0" cy="0"/>
        </a:xfrm>
      </p:grpSpPr>
      <p:grpSp>
        <p:nvGrpSpPr>
          <p:cNvPr id="2" name="Group 2"/>
          <p:cNvGrpSpPr/>
          <p:nvPr/>
        </p:nvGrpSpPr>
        <p:grpSpPr>
          <a:xfrm>
            <a:off x="1246414" y="4647557"/>
            <a:ext cx="9754942" cy="823975"/>
            <a:chOff x="0" y="0"/>
            <a:chExt cx="3048663" cy="257513"/>
          </a:xfrm>
        </p:grpSpPr>
        <p:sp>
          <p:nvSpPr>
            <p:cNvPr id="3" name="Freeform 3"/>
            <p:cNvSpPr/>
            <p:nvPr/>
          </p:nvSpPr>
          <p:spPr>
            <a:xfrm>
              <a:off x="0" y="0"/>
              <a:ext cx="3048663" cy="257513"/>
            </a:xfrm>
            <a:custGeom>
              <a:avLst/>
              <a:gdLst/>
              <a:ahLst/>
              <a:cxnLst/>
              <a:rect l="l" t="t" r="r" b="b"/>
              <a:pathLst>
                <a:path w="3048663" h="257513">
                  <a:moveTo>
                    <a:pt x="0" y="0"/>
                  </a:moveTo>
                  <a:lnTo>
                    <a:pt x="3048663" y="0"/>
                  </a:lnTo>
                  <a:lnTo>
                    <a:pt x="3048663" y="257513"/>
                  </a:lnTo>
                  <a:lnTo>
                    <a:pt x="0" y="257513"/>
                  </a:lnTo>
                  <a:close/>
                </a:path>
              </a:pathLst>
            </a:custGeom>
            <a:solidFill>
              <a:srgbClr val="292F33"/>
            </a:solidFill>
            <a:ln cap="sq">
              <a:noFill/>
              <a:prstDash val="solid"/>
              <a:miter/>
            </a:ln>
          </p:spPr>
          <p:txBody>
            <a:bodyPr/>
            <a:lstStyle/>
            <a:p>
              <a:endParaRPr lang="es-CL"/>
            </a:p>
          </p:txBody>
        </p:sp>
        <p:sp>
          <p:nvSpPr>
            <p:cNvPr id="4" name="TextBox 4"/>
            <p:cNvSpPr txBox="1"/>
            <p:nvPr/>
          </p:nvSpPr>
          <p:spPr>
            <a:xfrm>
              <a:off x="0" y="-76200"/>
              <a:ext cx="3048663" cy="333713"/>
            </a:xfrm>
            <a:prstGeom prst="rect">
              <a:avLst/>
            </a:prstGeom>
          </p:spPr>
          <p:txBody>
            <a:bodyPr lIns="0" tIns="0" rIns="0" bIns="0" rtlCol="0" anchor="ctr"/>
            <a:lstStyle/>
            <a:p>
              <a:pPr algn="ctr">
                <a:lnSpc>
                  <a:spcPts val="5459"/>
                </a:lnSpc>
              </a:pPr>
              <a:endParaRPr/>
            </a:p>
          </p:txBody>
        </p:sp>
      </p:grpSp>
      <p:sp>
        <p:nvSpPr>
          <p:cNvPr id="5" name="AutoShape 5"/>
          <p:cNvSpPr/>
          <p:nvPr/>
        </p:nvSpPr>
        <p:spPr>
          <a:xfrm rot="-5400000">
            <a:off x="-3109913" y="5119687"/>
            <a:ext cx="8229600" cy="0"/>
          </a:xfrm>
          <a:prstGeom prst="line">
            <a:avLst/>
          </a:prstGeom>
          <a:ln w="47625" cap="flat">
            <a:solidFill>
              <a:srgbClr val="FFFFFF"/>
            </a:solidFill>
            <a:prstDash val="solid"/>
            <a:headEnd type="none" w="sm" len="sm"/>
            <a:tailEnd type="none" w="sm" len="sm"/>
          </a:ln>
        </p:spPr>
        <p:txBody>
          <a:bodyPr/>
          <a:lstStyle/>
          <a:p>
            <a:endParaRPr lang="es-CL"/>
          </a:p>
        </p:txBody>
      </p:sp>
      <p:grpSp>
        <p:nvGrpSpPr>
          <p:cNvPr id="6" name="Group 6"/>
          <p:cNvGrpSpPr/>
          <p:nvPr/>
        </p:nvGrpSpPr>
        <p:grpSpPr>
          <a:xfrm>
            <a:off x="11560295" y="219547"/>
            <a:ext cx="6479219" cy="9679994"/>
            <a:chOff x="0" y="0"/>
            <a:chExt cx="576486" cy="861273"/>
          </a:xfrm>
        </p:grpSpPr>
        <p:sp>
          <p:nvSpPr>
            <p:cNvPr id="7" name="Freeform 7"/>
            <p:cNvSpPr/>
            <p:nvPr/>
          </p:nvSpPr>
          <p:spPr>
            <a:xfrm>
              <a:off x="0" y="0"/>
              <a:ext cx="576486" cy="861273"/>
            </a:xfrm>
            <a:custGeom>
              <a:avLst/>
              <a:gdLst/>
              <a:ahLst/>
              <a:cxnLst/>
              <a:rect l="l" t="t" r="r" b="b"/>
              <a:pathLst>
                <a:path w="576486" h="861273">
                  <a:moveTo>
                    <a:pt x="0" y="0"/>
                  </a:moveTo>
                  <a:lnTo>
                    <a:pt x="576486" y="0"/>
                  </a:lnTo>
                  <a:lnTo>
                    <a:pt x="576486" y="861273"/>
                  </a:lnTo>
                  <a:lnTo>
                    <a:pt x="0" y="861273"/>
                  </a:lnTo>
                  <a:close/>
                </a:path>
              </a:pathLst>
            </a:custGeom>
            <a:blipFill>
              <a:blip r:embed="rId2"/>
              <a:stretch>
                <a:fillRect l="-77109" r="-188396"/>
              </a:stretch>
            </a:blipFill>
          </p:spPr>
          <p:txBody>
            <a:bodyPr/>
            <a:lstStyle/>
            <a:p>
              <a:endParaRPr lang="es-CL"/>
            </a:p>
          </p:txBody>
        </p:sp>
      </p:grpSp>
      <p:sp>
        <p:nvSpPr>
          <p:cNvPr id="8" name="TextBox 8"/>
          <p:cNvSpPr txBox="1"/>
          <p:nvPr/>
        </p:nvSpPr>
        <p:spPr>
          <a:xfrm>
            <a:off x="1270481" y="1252290"/>
            <a:ext cx="10096167" cy="2900050"/>
          </a:xfrm>
          <a:prstGeom prst="rect">
            <a:avLst/>
          </a:prstGeom>
        </p:spPr>
        <p:txBody>
          <a:bodyPr lIns="0" tIns="0" rIns="0" bIns="0" rtlCol="0" anchor="t">
            <a:spAutoFit/>
          </a:bodyPr>
          <a:lstStyle/>
          <a:p>
            <a:pPr algn="l">
              <a:lnSpc>
                <a:spcPts val="11304"/>
              </a:lnSpc>
            </a:pPr>
            <a:r>
              <a:rPr lang="en-US" sz="8074" b="1">
                <a:solidFill>
                  <a:srgbClr val="FFFFFF"/>
                </a:solidFill>
                <a:latin typeface="Montserrat Light Bold"/>
                <a:ea typeface="Montserrat Light Bold"/>
                <a:cs typeface="Montserrat Light Bold"/>
                <a:sym typeface="Montserrat Light Bold"/>
              </a:rPr>
              <a:t>APRENDIZAJES Y CONCLUSIONES</a:t>
            </a:r>
          </a:p>
        </p:txBody>
      </p:sp>
      <p:sp>
        <p:nvSpPr>
          <p:cNvPr id="9" name="TextBox 9"/>
          <p:cNvSpPr txBox="1"/>
          <p:nvPr/>
        </p:nvSpPr>
        <p:spPr>
          <a:xfrm>
            <a:off x="8485677" y="7083098"/>
            <a:ext cx="2880971" cy="2816443"/>
          </a:xfrm>
          <a:prstGeom prst="rect">
            <a:avLst/>
          </a:prstGeom>
        </p:spPr>
        <p:txBody>
          <a:bodyPr lIns="0" tIns="0" rIns="0" bIns="0" rtlCol="0" anchor="t">
            <a:spAutoFit/>
          </a:bodyPr>
          <a:lstStyle/>
          <a:p>
            <a:pPr algn="ctr">
              <a:lnSpc>
                <a:spcPts val="23003"/>
              </a:lnSpc>
            </a:pPr>
            <a:r>
              <a:rPr lang="en-US" sz="16431" b="1">
                <a:solidFill>
                  <a:srgbClr val="FFFFFF"/>
                </a:solidFill>
                <a:latin typeface="Open Sans Bold"/>
                <a:ea typeface="Open Sans Bold"/>
                <a:cs typeface="Open Sans Bold"/>
                <a:sym typeface="Open Sans Bold"/>
              </a:rPr>
              <a:t>07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723664"/>
            <a:ext cx="18288000" cy="1780873"/>
            <a:chOff x="0" y="0"/>
            <a:chExt cx="4816593" cy="469036"/>
          </a:xfrm>
        </p:grpSpPr>
        <p:sp>
          <p:nvSpPr>
            <p:cNvPr id="3" name="Freeform 3"/>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4" name="TextBox 4"/>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sp>
        <p:nvSpPr>
          <p:cNvPr id="5" name="Freeform 5"/>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6" name="Freeform 6"/>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nvGrpSpPr>
          <p:cNvPr id="7" name="Group 7"/>
          <p:cNvGrpSpPr/>
          <p:nvPr/>
        </p:nvGrpSpPr>
        <p:grpSpPr>
          <a:xfrm>
            <a:off x="10621532" y="3795286"/>
            <a:ext cx="6245742" cy="4167564"/>
            <a:chOff x="0" y="0"/>
            <a:chExt cx="845431" cy="564127"/>
          </a:xfrm>
        </p:grpSpPr>
        <p:sp>
          <p:nvSpPr>
            <p:cNvPr id="8" name="Freeform 8"/>
            <p:cNvSpPr/>
            <p:nvPr/>
          </p:nvSpPr>
          <p:spPr>
            <a:xfrm>
              <a:off x="0" y="0"/>
              <a:ext cx="845431" cy="564127"/>
            </a:xfrm>
            <a:custGeom>
              <a:avLst/>
              <a:gdLst/>
              <a:ahLst/>
              <a:cxnLst/>
              <a:rect l="l" t="t" r="r" b="b"/>
              <a:pathLst>
                <a:path w="845431" h="564127">
                  <a:moveTo>
                    <a:pt x="0" y="0"/>
                  </a:moveTo>
                  <a:lnTo>
                    <a:pt x="845431" y="0"/>
                  </a:lnTo>
                  <a:lnTo>
                    <a:pt x="845431" y="564127"/>
                  </a:lnTo>
                  <a:lnTo>
                    <a:pt x="0" y="564127"/>
                  </a:lnTo>
                  <a:close/>
                </a:path>
              </a:pathLst>
            </a:custGeom>
            <a:blipFill>
              <a:blip r:embed="rId4"/>
              <a:stretch>
                <a:fillRect t="-24932" b="-24932"/>
              </a:stretch>
            </a:blipFill>
          </p:spPr>
          <p:txBody>
            <a:bodyPr/>
            <a:lstStyle/>
            <a:p>
              <a:endParaRPr lang="es-CL"/>
            </a:p>
          </p:txBody>
        </p:sp>
      </p:grpSp>
      <p:sp>
        <p:nvSpPr>
          <p:cNvPr id="9" name="TextBox 9"/>
          <p:cNvSpPr txBox="1"/>
          <p:nvPr/>
        </p:nvSpPr>
        <p:spPr>
          <a:xfrm>
            <a:off x="2058997" y="3240151"/>
            <a:ext cx="7751359" cy="5220686"/>
          </a:xfrm>
          <a:prstGeom prst="rect">
            <a:avLst/>
          </a:prstGeom>
        </p:spPr>
        <p:txBody>
          <a:bodyPr lIns="0" tIns="0" rIns="0" bIns="0" rtlCol="0" anchor="t">
            <a:spAutoFit/>
          </a:bodyPr>
          <a:lstStyle/>
          <a:p>
            <a:pPr algn="just">
              <a:lnSpc>
                <a:spcPts val="4145"/>
              </a:lnSpc>
              <a:spcBef>
                <a:spcPct val="0"/>
              </a:spcBef>
            </a:pPr>
            <a:r>
              <a:rPr lang="en-US" sz="2961">
                <a:solidFill>
                  <a:srgbClr val="000000"/>
                </a:solidFill>
                <a:latin typeface="Montserrat Light"/>
                <a:ea typeface="Montserrat Light"/>
                <a:cs typeface="Montserrat Light"/>
                <a:sym typeface="Montserrat Light"/>
              </a:rPr>
              <a:t>El proyecto permitió integrar competencias de la carrera, como el desarrollo web, la bases de datos y la resolución de problemas mediante soluciones tecnológicas. Además, reforzó nuestro compromiso de utilizar la informática no solo para innovar, sino también para generar un impacto positivo en la sociedad, alineándose con los valores promovidos por Duoc UC.</a:t>
            </a:r>
          </a:p>
        </p:txBody>
      </p:sp>
      <p:sp>
        <p:nvSpPr>
          <p:cNvPr id="10" name="TextBox 10"/>
          <p:cNvSpPr txBox="1"/>
          <p:nvPr/>
        </p:nvSpPr>
        <p:spPr>
          <a:xfrm>
            <a:off x="1012017" y="913586"/>
            <a:ext cx="12068408" cy="1258154"/>
          </a:xfrm>
          <a:prstGeom prst="rect">
            <a:avLst/>
          </a:prstGeom>
        </p:spPr>
        <p:txBody>
          <a:bodyPr lIns="0" tIns="0" rIns="0" bIns="0" rtlCol="0" anchor="t">
            <a:spAutoFit/>
          </a:bodyPr>
          <a:lstStyle/>
          <a:p>
            <a:pPr algn="l">
              <a:lnSpc>
                <a:spcPts val="9927"/>
              </a:lnSpc>
            </a:pPr>
            <a:r>
              <a:rPr lang="en-US" sz="7091" b="1">
                <a:solidFill>
                  <a:srgbClr val="FFFFFF"/>
                </a:solidFill>
                <a:latin typeface="Montserrat Light Bold"/>
                <a:ea typeface="Montserrat Light Bold"/>
                <a:cs typeface="Montserrat Light Bold"/>
                <a:sym typeface="Montserrat Light Bold"/>
              </a:rPr>
              <a:t>CONCLUSIÓN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547E"/>
        </a:solidFill>
        <a:effectLst/>
      </p:bgPr>
    </p:bg>
    <p:spTree>
      <p:nvGrpSpPr>
        <p:cNvPr id="1" name=""/>
        <p:cNvGrpSpPr/>
        <p:nvPr/>
      </p:nvGrpSpPr>
      <p:grpSpPr>
        <a:xfrm>
          <a:off x="0" y="0"/>
          <a:ext cx="0" cy="0"/>
          <a:chOff x="0" y="0"/>
          <a:chExt cx="0" cy="0"/>
        </a:xfrm>
      </p:grpSpPr>
      <p:sp>
        <p:nvSpPr>
          <p:cNvPr id="2" name="TextBox 2"/>
          <p:cNvSpPr txBox="1"/>
          <p:nvPr/>
        </p:nvSpPr>
        <p:spPr>
          <a:xfrm>
            <a:off x="1324524" y="4009110"/>
            <a:ext cx="15638951" cy="2273476"/>
          </a:xfrm>
          <a:prstGeom prst="rect">
            <a:avLst/>
          </a:prstGeom>
        </p:spPr>
        <p:txBody>
          <a:bodyPr lIns="0" tIns="0" rIns="0" bIns="0" rtlCol="0" anchor="t">
            <a:spAutoFit/>
          </a:bodyPr>
          <a:lstStyle/>
          <a:p>
            <a:pPr algn="ctr">
              <a:lnSpc>
                <a:spcPts val="18677"/>
              </a:lnSpc>
            </a:pPr>
            <a:r>
              <a:rPr lang="en-US" sz="13340" b="1">
                <a:solidFill>
                  <a:srgbClr val="FFFFFF"/>
                </a:solidFill>
                <a:latin typeface="Open Sans Bold"/>
                <a:ea typeface="Open Sans Bold"/>
                <a:cs typeface="Open Sans Bold"/>
                <a:sym typeface="Open Sans Bold"/>
              </a:rPr>
              <a:t>Muchas Gracias</a:t>
            </a:r>
          </a:p>
        </p:txBody>
      </p:sp>
      <p:sp>
        <p:nvSpPr>
          <p:cNvPr id="3" name="AutoShape 3"/>
          <p:cNvSpPr/>
          <p:nvPr/>
        </p:nvSpPr>
        <p:spPr>
          <a:xfrm flipH="1">
            <a:off x="9144000" y="-1004943"/>
            <a:ext cx="0" cy="5084649"/>
          </a:xfrm>
          <a:prstGeom prst="line">
            <a:avLst/>
          </a:prstGeom>
          <a:ln w="47625" cap="flat">
            <a:solidFill>
              <a:srgbClr val="FFFFFF"/>
            </a:solidFill>
            <a:prstDash val="solid"/>
            <a:headEnd type="none" w="sm" len="sm"/>
            <a:tailEnd type="none" w="sm" len="sm"/>
          </a:ln>
        </p:spPr>
        <p:txBody>
          <a:bodyPr/>
          <a:lstStyle/>
          <a:p>
            <a:endParaRPr lang="es-CL"/>
          </a:p>
        </p:txBody>
      </p:sp>
      <p:sp>
        <p:nvSpPr>
          <p:cNvPr id="4" name="AutoShape 4"/>
          <p:cNvSpPr/>
          <p:nvPr/>
        </p:nvSpPr>
        <p:spPr>
          <a:xfrm rot="5400000">
            <a:off x="5807603" y="9772226"/>
            <a:ext cx="6672795" cy="0"/>
          </a:xfrm>
          <a:prstGeom prst="line">
            <a:avLst/>
          </a:prstGeom>
          <a:ln w="47625" cap="flat">
            <a:solidFill>
              <a:srgbClr val="FFFFFF"/>
            </a:solidFill>
            <a:prstDash val="solid"/>
            <a:headEnd type="none" w="sm" len="sm"/>
            <a:tailEnd type="none" w="sm" len="sm"/>
          </a:ln>
        </p:spPr>
        <p:txBody>
          <a:bodyPr/>
          <a:lstStyle/>
          <a:p>
            <a:endParaRPr lang="es-CL"/>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547E"/>
        </a:solidFill>
        <a:effectLst/>
      </p:bgPr>
    </p:bg>
    <p:spTree>
      <p:nvGrpSpPr>
        <p:cNvPr id="1" name=""/>
        <p:cNvGrpSpPr/>
        <p:nvPr/>
      </p:nvGrpSpPr>
      <p:grpSpPr>
        <a:xfrm>
          <a:off x="0" y="0"/>
          <a:ext cx="0" cy="0"/>
          <a:chOff x="0" y="0"/>
          <a:chExt cx="0" cy="0"/>
        </a:xfrm>
      </p:grpSpPr>
      <p:sp>
        <p:nvSpPr>
          <p:cNvPr id="2" name="Freeform 2"/>
          <p:cNvSpPr/>
          <p:nvPr/>
        </p:nvSpPr>
        <p:spPr>
          <a:xfrm>
            <a:off x="5692966" y="444220"/>
            <a:ext cx="6902068" cy="9398560"/>
          </a:xfrm>
          <a:custGeom>
            <a:avLst/>
            <a:gdLst/>
            <a:ahLst/>
            <a:cxnLst/>
            <a:rect l="l" t="t" r="r" b="b"/>
            <a:pathLst>
              <a:path w="6902068" h="9398560">
                <a:moveTo>
                  <a:pt x="0" y="0"/>
                </a:moveTo>
                <a:lnTo>
                  <a:pt x="6902068" y="0"/>
                </a:lnTo>
                <a:lnTo>
                  <a:pt x="6902068" y="9398560"/>
                </a:lnTo>
                <a:lnTo>
                  <a:pt x="0" y="9398560"/>
                </a:lnTo>
                <a:lnTo>
                  <a:pt x="0" y="0"/>
                </a:lnTo>
                <a:close/>
              </a:path>
            </a:pathLst>
          </a:custGeom>
          <a:blipFill>
            <a:blip r:embed="rId2"/>
            <a:stretch>
              <a:fillRect/>
            </a:stretch>
          </a:blipFill>
        </p:spPr>
        <p:txBody>
          <a:bodyPr/>
          <a:lstStyle/>
          <a:p>
            <a:endParaRPr lang="es-CL"/>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138264"/>
            <a:ext cx="18288000" cy="977016"/>
            <a:chOff x="0" y="0"/>
            <a:chExt cx="4816593" cy="257321"/>
          </a:xfrm>
        </p:grpSpPr>
        <p:sp>
          <p:nvSpPr>
            <p:cNvPr id="3" name="Freeform 3"/>
            <p:cNvSpPr/>
            <p:nvPr/>
          </p:nvSpPr>
          <p:spPr>
            <a:xfrm>
              <a:off x="0" y="0"/>
              <a:ext cx="4816592" cy="257321"/>
            </a:xfrm>
            <a:custGeom>
              <a:avLst/>
              <a:gdLst/>
              <a:ahLst/>
              <a:cxnLst/>
              <a:rect l="l" t="t" r="r" b="b"/>
              <a:pathLst>
                <a:path w="4816592" h="257321">
                  <a:moveTo>
                    <a:pt x="0" y="0"/>
                  </a:moveTo>
                  <a:lnTo>
                    <a:pt x="4816592" y="0"/>
                  </a:lnTo>
                  <a:lnTo>
                    <a:pt x="4816592" y="257321"/>
                  </a:lnTo>
                  <a:lnTo>
                    <a:pt x="0" y="257321"/>
                  </a:lnTo>
                  <a:close/>
                </a:path>
              </a:pathLst>
            </a:custGeom>
            <a:solidFill>
              <a:srgbClr val="13547E"/>
            </a:solidFill>
            <a:ln cap="sq">
              <a:noFill/>
              <a:prstDash val="solid"/>
              <a:miter/>
            </a:ln>
          </p:spPr>
          <p:txBody>
            <a:bodyPr/>
            <a:lstStyle/>
            <a:p>
              <a:endParaRPr lang="es-CL"/>
            </a:p>
          </p:txBody>
        </p:sp>
        <p:sp>
          <p:nvSpPr>
            <p:cNvPr id="4" name="TextBox 4"/>
            <p:cNvSpPr txBox="1"/>
            <p:nvPr/>
          </p:nvSpPr>
          <p:spPr>
            <a:xfrm>
              <a:off x="0" y="-47625"/>
              <a:ext cx="4816593" cy="304946"/>
            </a:xfrm>
            <a:prstGeom prst="rect">
              <a:avLst/>
            </a:prstGeom>
          </p:spPr>
          <p:txBody>
            <a:bodyPr lIns="50800" tIns="50800" rIns="50800" bIns="50800" rtlCol="0" anchor="ctr"/>
            <a:lstStyle/>
            <a:p>
              <a:pPr marL="0" lvl="0" indent="0" algn="ctr">
                <a:lnSpc>
                  <a:spcPts val="2768"/>
                </a:lnSpc>
                <a:spcBef>
                  <a:spcPct val="0"/>
                </a:spcBef>
              </a:pPr>
              <a:endParaRPr/>
            </a:p>
          </p:txBody>
        </p:sp>
      </p:grpSp>
      <p:sp>
        <p:nvSpPr>
          <p:cNvPr id="5" name="Freeform 5"/>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6" name="Freeform 6"/>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pic>
        <p:nvPicPr>
          <p:cNvPr id="7" name="Picture 7">
            <a:hlinkClick r:id="" action="ppaction://media"/>
          </p:cNvPr>
          <p:cNvPicPr>
            <a:picLocks noChangeAspect="1"/>
          </p:cNvPicPr>
          <p:nvPr>
            <a:videoFile r:link="rId1"/>
            <p:extLst>
              <p:ext uri="{DAA4B4D4-6D71-4841-9C94-3DE7FCFB9230}">
                <p14:media xmlns:p14="http://schemas.microsoft.com/office/powerpoint/2010/main" r:embed="rId2">
                  <p14:trim end="4846.667"/>
                </p14:media>
              </p:ext>
            </p:extLst>
          </p:nvPr>
        </p:nvPicPr>
        <p:blipFill>
          <a:blip r:embed="rId6"/>
          <a:srcRect/>
          <a:stretch>
            <a:fillRect/>
          </a:stretch>
        </p:blipFill>
        <p:spPr>
          <a:xfrm>
            <a:off x="2350299" y="1322043"/>
            <a:ext cx="13587403" cy="7642914"/>
          </a:xfrm>
          <a:prstGeom prst="rect">
            <a:avLst/>
          </a:prstGeom>
        </p:spPr>
      </p:pic>
      <p:sp>
        <p:nvSpPr>
          <p:cNvPr id="8" name="TextBox 8"/>
          <p:cNvSpPr txBox="1"/>
          <p:nvPr/>
        </p:nvSpPr>
        <p:spPr>
          <a:xfrm>
            <a:off x="903201" y="-34290"/>
            <a:ext cx="12068408" cy="1149569"/>
          </a:xfrm>
          <a:prstGeom prst="rect">
            <a:avLst/>
          </a:prstGeom>
        </p:spPr>
        <p:txBody>
          <a:bodyPr lIns="0" tIns="0" rIns="0" bIns="0" rtlCol="0" anchor="t">
            <a:spAutoFit/>
          </a:bodyPr>
          <a:lstStyle/>
          <a:p>
            <a:pPr algn="l">
              <a:lnSpc>
                <a:spcPts val="9087"/>
              </a:lnSpc>
            </a:pPr>
            <a:r>
              <a:rPr lang="en-US" sz="6491" b="1">
                <a:solidFill>
                  <a:srgbClr val="FFFFFF"/>
                </a:solidFill>
                <a:latin typeface="Montserrat Light Bold"/>
                <a:ea typeface="Montserrat Light Bold"/>
                <a:cs typeface="Montserrat Light Bold"/>
                <a:sym typeface="Montserrat Light Bold"/>
              </a:rPr>
              <a:t>DEMOSTRACION WEB</a:t>
            </a:r>
          </a:p>
        </p:txBody>
      </p:sp>
      <p:sp>
        <p:nvSpPr>
          <p:cNvPr id="9" name="TextBox 9"/>
          <p:cNvSpPr txBox="1"/>
          <p:nvPr/>
        </p:nvSpPr>
        <p:spPr>
          <a:xfrm>
            <a:off x="4002469" y="9005874"/>
            <a:ext cx="10283062" cy="1148431"/>
          </a:xfrm>
          <a:prstGeom prst="rect">
            <a:avLst/>
          </a:prstGeom>
        </p:spPr>
        <p:txBody>
          <a:bodyPr lIns="0" tIns="0" rIns="0" bIns="0" rtlCol="0" anchor="t">
            <a:spAutoFit/>
          </a:bodyPr>
          <a:lstStyle/>
          <a:p>
            <a:pPr algn="ctr">
              <a:lnSpc>
                <a:spcPts val="4425"/>
              </a:lnSpc>
            </a:pPr>
            <a:r>
              <a:rPr lang="en-US" sz="3161" b="1" dirty="0" err="1">
                <a:solidFill>
                  <a:srgbClr val="000000"/>
                </a:solidFill>
                <a:latin typeface="Montserrat Light Bold"/>
                <a:ea typeface="Montserrat Light Bold"/>
                <a:cs typeface="Montserrat Light Bold"/>
                <a:sym typeface="Montserrat Light Bold"/>
              </a:rPr>
              <a:t>Webpay</a:t>
            </a:r>
            <a:r>
              <a:rPr lang="en-US" sz="3161" b="1" dirty="0">
                <a:solidFill>
                  <a:srgbClr val="000000"/>
                </a:solidFill>
                <a:latin typeface="Montserrat Light Bold"/>
                <a:ea typeface="Montserrat Light Bold"/>
                <a:cs typeface="Montserrat Light Bold"/>
                <a:sym typeface="Montserrat Light Bold"/>
              </a:rPr>
              <a:t> de </a:t>
            </a:r>
            <a:r>
              <a:rPr lang="en-US" sz="3161" b="1" dirty="0" err="1">
                <a:solidFill>
                  <a:srgbClr val="000000"/>
                </a:solidFill>
                <a:latin typeface="Montserrat Light Bold"/>
                <a:ea typeface="Montserrat Light Bold"/>
                <a:cs typeface="Montserrat Light Bold"/>
                <a:sym typeface="Montserrat Light Bold"/>
              </a:rPr>
              <a:t>prueba</a:t>
            </a:r>
            <a:r>
              <a:rPr lang="en-US" sz="3161" b="1" dirty="0">
                <a:solidFill>
                  <a:srgbClr val="000000"/>
                </a:solidFill>
                <a:latin typeface="Montserrat Light Bold"/>
                <a:ea typeface="Montserrat Light Bold"/>
                <a:cs typeface="Montserrat Light Bold"/>
                <a:sym typeface="Montserrat Light Bold"/>
              </a:rPr>
              <a:t>: 4051 8856 0044 6623</a:t>
            </a:r>
          </a:p>
          <a:p>
            <a:pPr algn="ctr">
              <a:lnSpc>
                <a:spcPts val="4425"/>
              </a:lnSpc>
              <a:spcBef>
                <a:spcPct val="0"/>
              </a:spcBef>
            </a:pPr>
            <a:r>
              <a:rPr lang="en-US" sz="3161" b="1" dirty="0">
                <a:solidFill>
                  <a:srgbClr val="000000"/>
                </a:solidFill>
                <a:latin typeface="Montserrat Light Bold"/>
                <a:ea typeface="Montserrat Light Bold"/>
                <a:cs typeface="Montserrat Light Bold"/>
                <a:sym typeface="Montserrat Light Bold"/>
              </a:rPr>
              <a:t>Clave: 123</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 y="723664"/>
            <a:ext cx="18288000" cy="1780873"/>
            <a:chOff x="0" y="0"/>
            <a:chExt cx="5038409" cy="469036"/>
          </a:xfrm>
        </p:grpSpPr>
        <p:sp>
          <p:nvSpPr>
            <p:cNvPr id="3" name="Freeform 3"/>
            <p:cNvSpPr/>
            <p:nvPr/>
          </p:nvSpPr>
          <p:spPr>
            <a:xfrm>
              <a:off x="0" y="0"/>
              <a:ext cx="5038410" cy="469036"/>
            </a:xfrm>
            <a:custGeom>
              <a:avLst/>
              <a:gdLst/>
              <a:ahLst/>
              <a:cxnLst/>
              <a:rect l="l" t="t" r="r" b="b"/>
              <a:pathLst>
                <a:path w="5038410" h="469036">
                  <a:moveTo>
                    <a:pt x="0" y="0"/>
                  </a:moveTo>
                  <a:lnTo>
                    <a:pt x="5038410" y="0"/>
                  </a:lnTo>
                  <a:lnTo>
                    <a:pt x="5038410" y="469036"/>
                  </a:lnTo>
                  <a:lnTo>
                    <a:pt x="0" y="469036"/>
                  </a:lnTo>
                  <a:close/>
                </a:path>
              </a:pathLst>
            </a:custGeom>
            <a:solidFill>
              <a:srgbClr val="13547E"/>
            </a:solidFill>
          </p:spPr>
          <p:txBody>
            <a:bodyPr/>
            <a:lstStyle/>
            <a:p>
              <a:endParaRPr lang="es-CL"/>
            </a:p>
          </p:txBody>
        </p:sp>
        <p:sp>
          <p:nvSpPr>
            <p:cNvPr id="4" name="TextBox 4"/>
            <p:cNvSpPr txBox="1"/>
            <p:nvPr/>
          </p:nvSpPr>
          <p:spPr>
            <a:xfrm>
              <a:off x="0" y="-47625"/>
              <a:ext cx="5038409" cy="516661"/>
            </a:xfrm>
            <a:prstGeom prst="rect">
              <a:avLst/>
            </a:prstGeom>
          </p:spPr>
          <p:txBody>
            <a:bodyPr lIns="50800" tIns="50800" rIns="50800" bIns="50800" rtlCol="0" anchor="ctr"/>
            <a:lstStyle/>
            <a:p>
              <a:pPr algn="ctr">
                <a:lnSpc>
                  <a:spcPts val="2768"/>
                </a:lnSpc>
              </a:pPr>
              <a:endParaRPr/>
            </a:p>
          </p:txBody>
        </p:sp>
      </p:grpSp>
      <p:sp>
        <p:nvSpPr>
          <p:cNvPr id="5" name="Freeform 5"/>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6" name="Freeform 6"/>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7" name="Freeform 7"/>
          <p:cNvSpPr/>
          <p:nvPr/>
        </p:nvSpPr>
        <p:spPr>
          <a:xfrm>
            <a:off x="7193470" y="6317158"/>
            <a:ext cx="2827490" cy="2885194"/>
          </a:xfrm>
          <a:custGeom>
            <a:avLst/>
            <a:gdLst/>
            <a:ahLst/>
            <a:cxnLst/>
            <a:rect l="l" t="t" r="r" b="b"/>
            <a:pathLst>
              <a:path w="2827490" h="2885194">
                <a:moveTo>
                  <a:pt x="0" y="0"/>
                </a:moveTo>
                <a:lnTo>
                  <a:pt x="2827490" y="0"/>
                </a:lnTo>
                <a:lnTo>
                  <a:pt x="2827490" y="2885194"/>
                </a:lnTo>
                <a:lnTo>
                  <a:pt x="0" y="28851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s-CL"/>
          </a:p>
        </p:txBody>
      </p:sp>
      <p:sp>
        <p:nvSpPr>
          <p:cNvPr id="8" name="TextBox 8"/>
          <p:cNvSpPr txBox="1"/>
          <p:nvPr/>
        </p:nvSpPr>
        <p:spPr>
          <a:xfrm>
            <a:off x="2013786" y="686332"/>
            <a:ext cx="12029063" cy="1674562"/>
          </a:xfrm>
          <a:prstGeom prst="rect">
            <a:avLst/>
          </a:prstGeom>
        </p:spPr>
        <p:txBody>
          <a:bodyPr lIns="0" tIns="0" rIns="0" bIns="0" rtlCol="0" anchor="t">
            <a:spAutoFit/>
          </a:bodyPr>
          <a:lstStyle/>
          <a:p>
            <a:pPr algn="l">
              <a:lnSpc>
                <a:spcPts val="13226"/>
              </a:lnSpc>
            </a:pPr>
            <a:r>
              <a:rPr lang="en-US" sz="9447" b="1">
                <a:solidFill>
                  <a:srgbClr val="FFFFFF"/>
                </a:solidFill>
                <a:latin typeface="Montserrat Light Bold"/>
                <a:ea typeface="Montserrat Light Bold"/>
                <a:cs typeface="Montserrat Light Bold"/>
                <a:sym typeface="Montserrat Light Bold"/>
              </a:rPr>
              <a:t>1. PRESENTACIÓN</a:t>
            </a:r>
          </a:p>
        </p:txBody>
      </p:sp>
      <p:sp>
        <p:nvSpPr>
          <p:cNvPr id="9" name="TextBox 9"/>
          <p:cNvSpPr txBox="1"/>
          <p:nvPr/>
        </p:nvSpPr>
        <p:spPr>
          <a:xfrm>
            <a:off x="2141973" y="5504054"/>
            <a:ext cx="5562302" cy="874778"/>
          </a:xfrm>
          <a:prstGeom prst="rect">
            <a:avLst/>
          </a:prstGeom>
        </p:spPr>
        <p:txBody>
          <a:bodyPr lIns="0" tIns="0" rIns="0" bIns="0" rtlCol="0" anchor="t">
            <a:spAutoFit/>
          </a:bodyPr>
          <a:lstStyle/>
          <a:p>
            <a:pPr algn="ctr">
              <a:lnSpc>
                <a:spcPts val="6908"/>
              </a:lnSpc>
              <a:spcBef>
                <a:spcPct val="0"/>
              </a:spcBef>
            </a:pPr>
            <a:r>
              <a:rPr lang="en-US" sz="4934" b="1">
                <a:solidFill>
                  <a:srgbClr val="000000"/>
                </a:solidFill>
                <a:latin typeface="Montserrat Light Bold"/>
                <a:ea typeface="Montserrat Light Bold"/>
                <a:cs typeface="Montserrat Light Bold"/>
                <a:sym typeface="Montserrat Light Bold"/>
              </a:rPr>
              <a:t>ANIBAL JARA</a:t>
            </a:r>
          </a:p>
        </p:txBody>
      </p:sp>
      <p:sp>
        <p:nvSpPr>
          <p:cNvPr id="10" name="TextBox 10"/>
          <p:cNvSpPr txBox="1"/>
          <p:nvPr/>
        </p:nvSpPr>
        <p:spPr>
          <a:xfrm>
            <a:off x="9384632" y="5504054"/>
            <a:ext cx="7312133" cy="874778"/>
          </a:xfrm>
          <a:prstGeom prst="rect">
            <a:avLst/>
          </a:prstGeom>
        </p:spPr>
        <p:txBody>
          <a:bodyPr lIns="0" tIns="0" rIns="0" bIns="0" rtlCol="0" anchor="t">
            <a:spAutoFit/>
          </a:bodyPr>
          <a:lstStyle/>
          <a:p>
            <a:pPr algn="ctr">
              <a:lnSpc>
                <a:spcPts val="6908"/>
              </a:lnSpc>
              <a:spcBef>
                <a:spcPct val="0"/>
              </a:spcBef>
            </a:pPr>
            <a:r>
              <a:rPr lang="en-US" sz="4934" b="1">
                <a:solidFill>
                  <a:srgbClr val="000000"/>
                </a:solidFill>
                <a:latin typeface="Montserrat Light Bold"/>
                <a:ea typeface="Montserrat Light Bold"/>
                <a:cs typeface="Montserrat Light Bold"/>
                <a:sym typeface="Montserrat Light Bold"/>
              </a:rPr>
              <a:t>PEDRO MATURANA</a:t>
            </a:r>
          </a:p>
        </p:txBody>
      </p:sp>
      <p:sp>
        <p:nvSpPr>
          <p:cNvPr id="11" name="TextBox 11"/>
          <p:cNvSpPr txBox="1"/>
          <p:nvPr/>
        </p:nvSpPr>
        <p:spPr>
          <a:xfrm>
            <a:off x="5924744" y="3342619"/>
            <a:ext cx="5364941" cy="891289"/>
          </a:xfrm>
          <a:prstGeom prst="rect">
            <a:avLst/>
          </a:prstGeom>
        </p:spPr>
        <p:txBody>
          <a:bodyPr lIns="0" tIns="0" rIns="0" bIns="0" rtlCol="0" anchor="t">
            <a:spAutoFit/>
          </a:bodyPr>
          <a:lstStyle/>
          <a:p>
            <a:pPr algn="ctr">
              <a:lnSpc>
                <a:spcPts val="7048"/>
              </a:lnSpc>
              <a:spcBef>
                <a:spcPct val="0"/>
              </a:spcBef>
            </a:pPr>
            <a:r>
              <a:rPr lang="en-US" sz="5034" b="1" u="sng">
                <a:solidFill>
                  <a:srgbClr val="000000"/>
                </a:solidFill>
                <a:latin typeface="Montserrat Light Bold"/>
                <a:ea typeface="Montserrat Light Bold"/>
                <a:cs typeface="Montserrat Light Bold"/>
                <a:sym typeface="Montserrat Light Bold"/>
              </a:rPr>
              <a:t>INTEGRANTES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723664"/>
            <a:ext cx="18288000" cy="1780873"/>
            <a:chOff x="0" y="0"/>
            <a:chExt cx="5173084" cy="469036"/>
          </a:xfrm>
        </p:grpSpPr>
        <p:sp>
          <p:nvSpPr>
            <p:cNvPr id="3" name="Freeform 3"/>
            <p:cNvSpPr/>
            <p:nvPr/>
          </p:nvSpPr>
          <p:spPr>
            <a:xfrm>
              <a:off x="0" y="0"/>
              <a:ext cx="5173084" cy="469036"/>
            </a:xfrm>
            <a:custGeom>
              <a:avLst/>
              <a:gdLst/>
              <a:ahLst/>
              <a:cxnLst/>
              <a:rect l="l" t="t" r="r" b="b"/>
              <a:pathLst>
                <a:path w="5173084" h="469036">
                  <a:moveTo>
                    <a:pt x="0" y="0"/>
                  </a:moveTo>
                  <a:lnTo>
                    <a:pt x="5173084" y="0"/>
                  </a:lnTo>
                  <a:lnTo>
                    <a:pt x="5173084" y="469036"/>
                  </a:lnTo>
                  <a:lnTo>
                    <a:pt x="0" y="469036"/>
                  </a:lnTo>
                  <a:close/>
                </a:path>
              </a:pathLst>
            </a:custGeom>
            <a:solidFill>
              <a:srgbClr val="13547E"/>
            </a:solidFill>
            <a:ln cap="sq">
              <a:noFill/>
              <a:prstDash val="solid"/>
              <a:miter/>
            </a:ln>
          </p:spPr>
          <p:txBody>
            <a:bodyPr/>
            <a:lstStyle/>
            <a:p>
              <a:endParaRPr lang="es-CL"/>
            </a:p>
          </p:txBody>
        </p:sp>
        <p:sp>
          <p:nvSpPr>
            <p:cNvPr id="4" name="TextBox 4"/>
            <p:cNvSpPr txBox="1"/>
            <p:nvPr/>
          </p:nvSpPr>
          <p:spPr>
            <a:xfrm>
              <a:off x="0" y="-47625"/>
              <a:ext cx="5173084" cy="516661"/>
            </a:xfrm>
            <a:prstGeom prst="rect">
              <a:avLst/>
            </a:prstGeom>
          </p:spPr>
          <p:txBody>
            <a:bodyPr lIns="50800" tIns="50800" rIns="50800" bIns="50800" rtlCol="0" anchor="ctr"/>
            <a:lstStyle/>
            <a:p>
              <a:pPr marL="0" lvl="0" indent="0" algn="ctr">
                <a:lnSpc>
                  <a:spcPts val="2768"/>
                </a:lnSpc>
                <a:spcBef>
                  <a:spcPct val="0"/>
                </a:spcBef>
              </a:pPr>
              <a:endParaRPr/>
            </a:p>
          </p:txBody>
        </p:sp>
      </p:grpSp>
      <p:grpSp>
        <p:nvGrpSpPr>
          <p:cNvPr id="5" name="Group 5"/>
          <p:cNvGrpSpPr/>
          <p:nvPr/>
        </p:nvGrpSpPr>
        <p:grpSpPr>
          <a:xfrm>
            <a:off x="403786" y="1065937"/>
            <a:ext cx="5938779" cy="8373219"/>
            <a:chOff x="0" y="0"/>
            <a:chExt cx="576486" cy="812800"/>
          </a:xfrm>
        </p:grpSpPr>
        <p:sp>
          <p:nvSpPr>
            <p:cNvPr id="6" name="Freeform 6"/>
            <p:cNvSpPr/>
            <p:nvPr/>
          </p:nvSpPr>
          <p:spPr>
            <a:xfrm>
              <a:off x="0" y="0"/>
              <a:ext cx="576486" cy="812800"/>
            </a:xfrm>
            <a:custGeom>
              <a:avLst/>
              <a:gdLst/>
              <a:ahLst/>
              <a:cxnLst/>
              <a:rect l="l" t="t" r="r" b="b"/>
              <a:pathLst>
                <a:path w="576486" h="812800">
                  <a:moveTo>
                    <a:pt x="0" y="0"/>
                  </a:moveTo>
                  <a:lnTo>
                    <a:pt x="576486" y="0"/>
                  </a:lnTo>
                  <a:lnTo>
                    <a:pt x="576486" y="812800"/>
                  </a:lnTo>
                  <a:lnTo>
                    <a:pt x="0" y="812800"/>
                  </a:lnTo>
                  <a:close/>
                </a:path>
              </a:pathLst>
            </a:custGeom>
            <a:blipFill>
              <a:blip r:embed="rId2"/>
              <a:stretch>
                <a:fillRect l="-20496" r="-20496"/>
              </a:stretch>
            </a:blipFill>
          </p:spPr>
          <p:txBody>
            <a:bodyPr/>
            <a:lstStyle/>
            <a:p>
              <a:endParaRPr lang="es-CL"/>
            </a:p>
          </p:txBody>
        </p:sp>
      </p:grpSp>
      <p:sp>
        <p:nvSpPr>
          <p:cNvPr id="7" name="Freeform 7"/>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8" name="Freeform 8"/>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9" name="TextBox 9"/>
          <p:cNvSpPr txBox="1"/>
          <p:nvPr/>
        </p:nvSpPr>
        <p:spPr>
          <a:xfrm>
            <a:off x="7048631" y="814202"/>
            <a:ext cx="10033431" cy="1447397"/>
          </a:xfrm>
          <a:prstGeom prst="rect">
            <a:avLst/>
          </a:prstGeom>
        </p:spPr>
        <p:txBody>
          <a:bodyPr lIns="0" tIns="0" rIns="0" bIns="0" rtlCol="0" anchor="t">
            <a:spAutoFit/>
          </a:bodyPr>
          <a:lstStyle/>
          <a:p>
            <a:pPr algn="l">
              <a:lnSpc>
                <a:spcPts val="11467"/>
              </a:lnSpc>
            </a:pPr>
            <a:r>
              <a:rPr lang="en-US" sz="8191" b="1">
                <a:solidFill>
                  <a:srgbClr val="FFFFFF"/>
                </a:solidFill>
                <a:latin typeface="Montserrat Light Bold"/>
                <a:ea typeface="Montserrat Light Bold"/>
                <a:cs typeface="Montserrat Light Bold"/>
                <a:sym typeface="Montserrat Light Bold"/>
              </a:rPr>
              <a:t>2. INTRODUCCIÓN</a:t>
            </a:r>
          </a:p>
        </p:txBody>
      </p:sp>
      <p:sp>
        <p:nvSpPr>
          <p:cNvPr id="10" name="TextBox 10"/>
          <p:cNvSpPr txBox="1"/>
          <p:nvPr/>
        </p:nvSpPr>
        <p:spPr>
          <a:xfrm>
            <a:off x="7517709" y="2967365"/>
            <a:ext cx="8774806" cy="5330541"/>
          </a:xfrm>
          <a:prstGeom prst="rect">
            <a:avLst/>
          </a:prstGeom>
        </p:spPr>
        <p:txBody>
          <a:bodyPr lIns="0" tIns="0" rIns="0" bIns="0" rtlCol="0" anchor="t">
            <a:spAutoFit/>
          </a:bodyPr>
          <a:lstStyle/>
          <a:p>
            <a:pPr algn="just">
              <a:lnSpc>
                <a:spcPts val="3865"/>
              </a:lnSpc>
            </a:pPr>
            <a:r>
              <a:rPr lang="en-US" sz="2761">
                <a:solidFill>
                  <a:srgbClr val="000000"/>
                </a:solidFill>
                <a:latin typeface="Montserrat Light"/>
                <a:ea typeface="Montserrat Light"/>
                <a:cs typeface="Montserrat Light"/>
                <a:sym typeface="Montserrat Light"/>
              </a:rPr>
              <a:t>Nuestro proyecto consiste en desarrollar una plataforma e-commerce para la comercialización de jabones ecológicos hechos a partir de aceites reciclados.</a:t>
            </a:r>
          </a:p>
          <a:p>
            <a:pPr algn="just">
              <a:lnSpc>
                <a:spcPts val="3865"/>
              </a:lnSpc>
            </a:pPr>
            <a:endParaRPr lang="en-US" sz="2761">
              <a:solidFill>
                <a:srgbClr val="000000"/>
              </a:solidFill>
              <a:latin typeface="Montserrat Light"/>
              <a:ea typeface="Montserrat Light"/>
              <a:cs typeface="Montserrat Light"/>
              <a:sym typeface="Montserrat Light"/>
            </a:endParaRPr>
          </a:p>
          <a:p>
            <a:pPr algn="just">
              <a:lnSpc>
                <a:spcPts val="3865"/>
              </a:lnSpc>
              <a:spcBef>
                <a:spcPct val="0"/>
              </a:spcBef>
            </a:pPr>
            <a:r>
              <a:rPr lang="en-US" sz="2761">
                <a:solidFill>
                  <a:srgbClr val="000000"/>
                </a:solidFill>
                <a:latin typeface="Montserrat Light"/>
                <a:ea typeface="Montserrat Light"/>
                <a:cs typeface="Montserrat Light"/>
                <a:sym typeface="Montserrat Light"/>
              </a:rPr>
              <a:t>Este trabajo busca reducir el impacto ambiental promoviendo la economía circular y fomentando la sostenibilidad, aplicando herramientas tecnológicas como HTML Bootstrap, Django y MySQL, además de estrategias de marketing digital para potenciar su alcance.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547E"/>
        </a:solidFill>
        <a:effectLst/>
      </p:bgPr>
    </p:bg>
    <p:spTree>
      <p:nvGrpSpPr>
        <p:cNvPr id="1" name=""/>
        <p:cNvGrpSpPr/>
        <p:nvPr/>
      </p:nvGrpSpPr>
      <p:grpSpPr>
        <a:xfrm>
          <a:off x="0" y="0"/>
          <a:ext cx="0" cy="0"/>
          <a:chOff x="0" y="0"/>
          <a:chExt cx="0" cy="0"/>
        </a:xfrm>
      </p:grpSpPr>
      <p:grpSp>
        <p:nvGrpSpPr>
          <p:cNvPr id="2" name="Group 2"/>
          <p:cNvGrpSpPr/>
          <p:nvPr/>
        </p:nvGrpSpPr>
        <p:grpSpPr>
          <a:xfrm>
            <a:off x="1246414" y="4647557"/>
            <a:ext cx="9754942" cy="823975"/>
            <a:chOff x="0" y="0"/>
            <a:chExt cx="3048663" cy="257513"/>
          </a:xfrm>
        </p:grpSpPr>
        <p:sp>
          <p:nvSpPr>
            <p:cNvPr id="3" name="Freeform 3"/>
            <p:cNvSpPr/>
            <p:nvPr/>
          </p:nvSpPr>
          <p:spPr>
            <a:xfrm>
              <a:off x="0" y="0"/>
              <a:ext cx="3048663" cy="257513"/>
            </a:xfrm>
            <a:custGeom>
              <a:avLst/>
              <a:gdLst/>
              <a:ahLst/>
              <a:cxnLst/>
              <a:rect l="l" t="t" r="r" b="b"/>
              <a:pathLst>
                <a:path w="3048663" h="257513">
                  <a:moveTo>
                    <a:pt x="0" y="0"/>
                  </a:moveTo>
                  <a:lnTo>
                    <a:pt x="3048663" y="0"/>
                  </a:lnTo>
                  <a:lnTo>
                    <a:pt x="3048663" y="257513"/>
                  </a:lnTo>
                  <a:lnTo>
                    <a:pt x="0" y="257513"/>
                  </a:lnTo>
                  <a:close/>
                </a:path>
              </a:pathLst>
            </a:custGeom>
            <a:solidFill>
              <a:srgbClr val="292F33"/>
            </a:solidFill>
            <a:ln cap="sq">
              <a:noFill/>
              <a:prstDash val="solid"/>
              <a:miter/>
            </a:ln>
          </p:spPr>
          <p:txBody>
            <a:bodyPr/>
            <a:lstStyle/>
            <a:p>
              <a:endParaRPr lang="es-CL"/>
            </a:p>
          </p:txBody>
        </p:sp>
        <p:sp>
          <p:nvSpPr>
            <p:cNvPr id="4" name="TextBox 4"/>
            <p:cNvSpPr txBox="1"/>
            <p:nvPr/>
          </p:nvSpPr>
          <p:spPr>
            <a:xfrm>
              <a:off x="0" y="-76200"/>
              <a:ext cx="3048663" cy="333713"/>
            </a:xfrm>
            <a:prstGeom prst="rect">
              <a:avLst/>
            </a:prstGeom>
          </p:spPr>
          <p:txBody>
            <a:bodyPr lIns="0" tIns="0" rIns="0" bIns="0" rtlCol="0" anchor="ctr"/>
            <a:lstStyle/>
            <a:p>
              <a:pPr algn="ctr">
                <a:lnSpc>
                  <a:spcPts val="5459"/>
                </a:lnSpc>
              </a:pPr>
              <a:endParaRPr/>
            </a:p>
          </p:txBody>
        </p:sp>
      </p:grpSp>
      <p:sp>
        <p:nvSpPr>
          <p:cNvPr id="5" name="AutoShape 5"/>
          <p:cNvSpPr/>
          <p:nvPr/>
        </p:nvSpPr>
        <p:spPr>
          <a:xfrm rot="-5400000">
            <a:off x="-3109913" y="5119687"/>
            <a:ext cx="8229600" cy="0"/>
          </a:xfrm>
          <a:prstGeom prst="line">
            <a:avLst/>
          </a:prstGeom>
          <a:ln w="47625" cap="flat">
            <a:solidFill>
              <a:srgbClr val="FFFFFF"/>
            </a:solidFill>
            <a:prstDash val="solid"/>
            <a:headEnd type="none" w="sm" len="sm"/>
            <a:tailEnd type="none" w="sm" len="sm"/>
          </a:ln>
        </p:spPr>
        <p:txBody>
          <a:bodyPr/>
          <a:lstStyle/>
          <a:p>
            <a:endParaRPr lang="es-CL"/>
          </a:p>
        </p:txBody>
      </p:sp>
      <p:grpSp>
        <p:nvGrpSpPr>
          <p:cNvPr id="6" name="Group 6"/>
          <p:cNvGrpSpPr/>
          <p:nvPr/>
        </p:nvGrpSpPr>
        <p:grpSpPr>
          <a:xfrm>
            <a:off x="11560295" y="219547"/>
            <a:ext cx="6479219" cy="9679994"/>
            <a:chOff x="0" y="0"/>
            <a:chExt cx="576486" cy="861273"/>
          </a:xfrm>
        </p:grpSpPr>
        <p:sp>
          <p:nvSpPr>
            <p:cNvPr id="7" name="Freeform 7"/>
            <p:cNvSpPr/>
            <p:nvPr/>
          </p:nvSpPr>
          <p:spPr>
            <a:xfrm>
              <a:off x="0" y="0"/>
              <a:ext cx="576486" cy="861273"/>
            </a:xfrm>
            <a:custGeom>
              <a:avLst/>
              <a:gdLst/>
              <a:ahLst/>
              <a:cxnLst/>
              <a:rect l="l" t="t" r="r" b="b"/>
              <a:pathLst>
                <a:path w="576486" h="861273">
                  <a:moveTo>
                    <a:pt x="0" y="0"/>
                  </a:moveTo>
                  <a:lnTo>
                    <a:pt x="576486" y="0"/>
                  </a:lnTo>
                  <a:lnTo>
                    <a:pt x="576486" y="861273"/>
                  </a:lnTo>
                  <a:lnTo>
                    <a:pt x="0" y="861273"/>
                  </a:lnTo>
                  <a:close/>
                </a:path>
              </a:pathLst>
            </a:custGeom>
            <a:blipFill>
              <a:blip r:embed="rId2"/>
              <a:stretch>
                <a:fillRect l="-64483" r="-64483"/>
              </a:stretch>
            </a:blipFill>
          </p:spPr>
          <p:txBody>
            <a:bodyPr/>
            <a:lstStyle/>
            <a:p>
              <a:endParaRPr lang="es-CL"/>
            </a:p>
          </p:txBody>
        </p:sp>
      </p:grpSp>
      <p:sp>
        <p:nvSpPr>
          <p:cNvPr id="8" name="TextBox 8"/>
          <p:cNvSpPr txBox="1"/>
          <p:nvPr/>
        </p:nvSpPr>
        <p:spPr>
          <a:xfrm>
            <a:off x="1270481" y="1017484"/>
            <a:ext cx="10096167" cy="3310267"/>
          </a:xfrm>
          <a:prstGeom prst="rect">
            <a:avLst/>
          </a:prstGeom>
        </p:spPr>
        <p:txBody>
          <a:bodyPr lIns="0" tIns="0" rIns="0" bIns="0" rtlCol="0" anchor="t">
            <a:spAutoFit/>
          </a:bodyPr>
          <a:lstStyle/>
          <a:p>
            <a:pPr algn="l">
              <a:lnSpc>
                <a:spcPts val="12844"/>
              </a:lnSpc>
            </a:pPr>
            <a:r>
              <a:rPr lang="en-US" sz="9174" b="1">
                <a:solidFill>
                  <a:srgbClr val="FFFFFF"/>
                </a:solidFill>
                <a:latin typeface="Montserrat Light Bold"/>
                <a:ea typeface="Montserrat Light Bold"/>
                <a:cs typeface="Montserrat Light Bold"/>
                <a:sym typeface="Montserrat Light Bold"/>
              </a:rPr>
              <a:t>DESCRIPCIÓN DEL PROYECTO</a:t>
            </a:r>
          </a:p>
        </p:txBody>
      </p:sp>
      <p:sp>
        <p:nvSpPr>
          <p:cNvPr id="9" name="TextBox 9"/>
          <p:cNvSpPr txBox="1"/>
          <p:nvPr/>
        </p:nvSpPr>
        <p:spPr>
          <a:xfrm>
            <a:off x="1246414" y="6023327"/>
            <a:ext cx="6701150" cy="1864362"/>
          </a:xfrm>
          <a:prstGeom prst="rect">
            <a:avLst/>
          </a:prstGeom>
        </p:spPr>
        <p:txBody>
          <a:bodyPr lIns="0" tIns="0" rIns="0" bIns="0" rtlCol="0" anchor="t">
            <a:spAutoFit/>
          </a:bodyPr>
          <a:lstStyle/>
          <a:p>
            <a:pPr marL="743632" lvl="1" indent="-371816" algn="l">
              <a:lnSpc>
                <a:spcPts val="4753"/>
              </a:lnSpc>
              <a:buFont typeface="Arial"/>
              <a:buChar char="•"/>
            </a:pPr>
            <a:r>
              <a:rPr lang="en-US" sz="3444" i="1" spc="337" dirty="0" err="1">
                <a:solidFill>
                  <a:srgbClr val="FDFDFD"/>
                </a:solidFill>
                <a:latin typeface="Montserrat Light Italics"/>
                <a:ea typeface="Montserrat Light Italics"/>
                <a:cs typeface="Montserrat Light Italics"/>
                <a:sym typeface="Montserrat Light Italics"/>
              </a:rPr>
              <a:t>Contexto</a:t>
            </a:r>
            <a:endParaRPr lang="en-US" sz="3444" i="1" spc="337" dirty="0">
              <a:solidFill>
                <a:srgbClr val="FDFDFD"/>
              </a:solidFill>
              <a:latin typeface="Montserrat Light Italics"/>
              <a:ea typeface="Montserrat Light Italics"/>
              <a:cs typeface="Montserrat Light Italics"/>
              <a:sym typeface="Montserrat Light Italics"/>
            </a:endParaRPr>
          </a:p>
          <a:p>
            <a:pPr marL="743632" lvl="1" indent="-371816" algn="l">
              <a:lnSpc>
                <a:spcPts val="4753"/>
              </a:lnSpc>
              <a:buFont typeface="Arial"/>
              <a:buChar char="•"/>
            </a:pPr>
            <a:r>
              <a:rPr lang="en-US" sz="3444" i="1" spc="337" dirty="0" err="1">
                <a:solidFill>
                  <a:srgbClr val="FDFDFD"/>
                </a:solidFill>
                <a:latin typeface="Montserrat Light Italics"/>
                <a:ea typeface="Montserrat Light Italics"/>
                <a:cs typeface="Montserrat Light Italics"/>
                <a:sym typeface="Montserrat Light Italics"/>
              </a:rPr>
              <a:t>Problema</a:t>
            </a:r>
            <a:r>
              <a:rPr lang="en-US" sz="3444" i="1" spc="337" dirty="0">
                <a:solidFill>
                  <a:srgbClr val="FDFDFD"/>
                </a:solidFill>
                <a:latin typeface="Montserrat Light Italics"/>
                <a:ea typeface="Montserrat Light Italics"/>
                <a:cs typeface="Montserrat Light Italics"/>
                <a:sym typeface="Montserrat Light Italics"/>
              </a:rPr>
              <a:t> </a:t>
            </a:r>
            <a:r>
              <a:rPr lang="en-US" sz="3444" i="1" spc="337" dirty="0" err="1">
                <a:solidFill>
                  <a:srgbClr val="FDFDFD"/>
                </a:solidFill>
                <a:latin typeface="Montserrat Light Italics"/>
                <a:ea typeface="Montserrat Light Italics"/>
                <a:cs typeface="Montserrat Light Italics"/>
                <a:sym typeface="Montserrat Light Italics"/>
              </a:rPr>
              <a:t>identificado</a:t>
            </a:r>
            <a:endParaRPr lang="en-US" sz="3444" i="1" spc="337" dirty="0">
              <a:solidFill>
                <a:srgbClr val="FDFDFD"/>
              </a:solidFill>
              <a:latin typeface="Montserrat Light Italics"/>
              <a:ea typeface="Montserrat Light Italics"/>
              <a:cs typeface="Montserrat Light Italics"/>
              <a:sym typeface="Montserrat Light Italics"/>
            </a:endParaRPr>
          </a:p>
          <a:p>
            <a:pPr marL="743632" lvl="1" indent="-371816" algn="l">
              <a:lnSpc>
                <a:spcPts val="4753"/>
              </a:lnSpc>
              <a:buFont typeface="Arial"/>
              <a:buChar char="•"/>
            </a:pPr>
            <a:r>
              <a:rPr lang="en-US" sz="3444" i="1" spc="337" dirty="0" err="1">
                <a:solidFill>
                  <a:srgbClr val="FDFDFD"/>
                </a:solidFill>
                <a:latin typeface="Montserrat Light Italics"/>
                <a:ea typeface="Montserrat Light Italics"/>
                <a:cs typeface="Montserrat Light Italics"/>
                <a:sym typeface="Montserrat Light Italics"/>
              </a:rPr>
              <a:t>Objetivo</a:t>
            </a:r>
            <a:r>
              <a:rPr lang="en-US" sz="3444" i="1" spc="337" dirty="0">
                <a:solidFill>
                  <a:srgbClr val="FDFDFD"/>
                </a:solidFill>
                <a:latin typeface="Montserrat Light Italics"/>
                <a:ea typeface="Montserrat Light Italics"/>
                <a:cs typeface="Montserrat Light Italics"/>
                <a:sym typeface="Montserrat Light Italics"/>
              </a:rPr>
              <a:t> principal</a:t>
            </a:r>
          </a:p>
        </p:txBody>
      </p:sp>
      <p:sp>
        <p:nvSpPr>
          <p:cNvPr id="10" name="TextBox 10"/>
          <p:cNvSpPr txBox="1"/>
          <p:nvPr/>
        </p:nvSpPr>
        <p:spPr>
          <a:xfrm>
            <a:off x="8485677" y="7083098"/>
            <a:ext cx="2880971" cy="2816443"/>
          </a:xfrm>
          <a:prstGeom prst="rect">
            <a:avLst/>
          </a:prstGeom>
        </p:spPr>
        <p:txBody>
          <a:bodyPr lIns="0" tIns="0" rIns="0" bIns="0" rtlCol="0" anchor="t">
            <a:spAutoFit/>
          </a:bodyPr>
          <a:lstStyle/>
          <a:p>
            <a:pPr algn="ctr">
              <a:lnSpc>
                <a:spcPts val="23003"/>
              </a:lnSpc>
            </a:pPr>
            <a:r>
              <a:rPr lang="en-US" sz="16431" b="1" dirty="0">
                <a:solidFill>
                  <a:srgbClr val="FFFFFF"/>
                </a:solidFill>
                <a:latin typeface="Open Sans Bold"/>
                <a:ea typeface="Open Sans Bold"/>
                <a:cs typeface="Open Sans Bold"/>
                <a:sym typeface="Open Sans Bold"/>
              </a:rPr>
              <a:t>03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nvGrpSpPr>
          <p:cNvPr id="3" name="Group 3"/>
          <p:cNvGrpSpPr/>
          <p:nvPr/>
        </p:nvGrpSpPr>
        <p:grpSpPr>
          <a:xfrm>
            <a:off x="0" y="723664"/>
            <a:ext cx="18288000" cy="1780873"/>
            <a:chOff x="0" y="0"/>
            <a:chExt cx="4816593" cy="469036"/>
          </a:xfrm>
        </p:grpSpPr>
        <p:sp>
          <p:nvSpPr>
            <p:cNvPr id="4" name="Freeform 4"/>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5" name="TextBox 5"/>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grpSp>
        <p:nvGrpSpPr>
          <p:cNvPr id="6" name="Group 6"/>
          <p:cNvGrpSpPr/>
          <p:nvPr/>
        </p:nvGrpSpPr>
        <p:grpSpPr>
          <a:xfrm>
            <a:off x="12277298" y="1056461"/>
            <a:ext cx="5601982" cy="8369396"/>
            <a:chOff x="0" y="0"/>
            <a:chExt cx="576486" cy="861273"/>
          </a:xfrm>
        </p:grpSpPr>
        <p:sp>
          <p:nvSpPr>
            <p:cNvPr id="7" name="Freeform 7"/>
            <p:cNvSpPr/>
            <p:nvPr/>
          </p:nvSpPr>
          <p:spPr>
            <a:xfrm>
              <a:off x="0" y="0"/>
              <a:ext cx="576486" cy="861273"/>
            </a:xfrm>
            <a:custGeom>
              <a:avLst/>
              <a:gdLst/>
              <a:ahLst/>
              <a:cxnLst/>
              <a:rect l="l" t="t" r="r" b="b"/>
              <a:pathLst>
                <a:path w="576486" h="861273">
                  <a:moveTo>
                    <a:pt x="0" y="0"/>
                  </a:moveTo>
                  <a:lnTo>
                    <a:pt x="576486" y="0"/>
                  </a:lnTo>
                  <a:lnTo>
                    <a:pt x="576486" y="861273"/>
                  </a:lnTo>
                  <a:lnTo>
                    <a:pt x="0" y="861273"/>
                  </a:lnTo>
                  <a:close/>
                </a:path>
              </a:pathLst>
            </a:custGeom>
            <a:blipFill>
              <a:blip r:embed="rId4"/>
              <a:stretch>
                <a:fillRect l="-61461" r="-76907"/>
              </a:stretch>
            </a:blipFill>
          </p:spPr>
          <p:txBody>
            <a:bodyPr/>
            <a:lstStyle/>
            <a:p>
              <a:endParaRPr lang="es-CL"/>
            </a:p>
          </p:txBody>
        </p:sp>
      </p:grpSp>
      <p:sp>
        <p:nvSpPr>
          <p:cNvPr id="8" name="Freeform 8"/>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nvGrpSpPr>
          <p:cNvPr id="9" name="Group 9"/>
          <p:cNvGrpSpPr/>
          <p:nvPr/>
        </p:nvGrpSpPr>
        <p:grpSpPr>
          <a:xfrm>
            <a:off x="1012017" y="3220634"/>
            <a:ext cx="3614447" cy="5282310"/>
            <a:chOff x="0" y="0"/>
            <a:chExt cx="450275" cy="658051"/>
          </a:xfrm>
        </p:grpSpPr>
        <p:sp>
          <p:nvSpPr>
            <p:cNvPr id="10" name="Freeform 10"/>
            <p:cNvSpPr/>
            <p:nvPr/>
          </p:nvSpPr>
          <p:spPr>
            <a:xfrm>
              <a:off x="0" y="0"/>
              <a:ext cx="450275" cy="658051"/>
            </a:xfrm>
            <a:custGeom>
              <a:avLst/>
              <a:gdLst/>
              <a:ahLst/>
              <a:cxnLst/>
              <a:rect l="l" t="t" r="r" b="b"/>
              <a:pathLst>
                <a:path w="450275" h="658051">
                  <a:moveTo>
                    <a:pt x="0" y="0"/>
                  </a:moveTo>
                  <a:lnTo>
                    <a:pt x="450275" y="0"/>
                  </a:lnTo>
                  <a:lnTo>
                    <a:pt x="450275" y="658051"/>
                  </a:lnTo>
                  <a:lnTo>
                    <a:pt x="0" y="658051"/>
                  </a:lnTo>
                  <a:close/>
                </a:path>
              </a:pathLst>
            </a:custGeom>
            <a:blipFill>
              <a:blip r:embed="rId5"/>
              <a:stretch>
                <a:fillRect l="-2701" r="-2701"/>
              </a:stretch>
            </a:blipFill>
          </p:spPr>
          <p:txBody>
            <a:bodyPr/>
            <a:lstStyle/>
            <a:p>
              <a:endParaRPr lang="es-CL"/>
            </a:p>
          </p:txBody>
        </p:sp>
      </p:grpSp>
      <p:sp>
        <p:nvSpPr>
          <p:cNvPr id="11" name="TextBox 11"/>
          <p:cNvSpPr txBox="1"/>
          <p:nvPr/>
        </p:nvSpPr>
        <p:spPr>
          <a:xfrm>
            <a:off x="5512290" y="2896908"/>
            <a:ext cx="6004804" cy="6302091"/>
          </a:xfrm>
          <a:prstGeom prst="rect">
            <a:avLst/>
          </a:prstGeom>
        </p:spPr>
        <p:txBody>
          <a:bodyPr lIns="0" tIns="0" rIns="0" bIns="0" rtlCol="0" anchor="t">
            <a:spAutoFit/>
          </a:bodyPr>
          <a:lstStyle/>
          <a:p>
            <a:pPr algn="just">
              <a:lnSpc>
                <a:spcPts val="3865"/>
              </a:lnSpc>
            </a:pPr>
            <a:r>
              <a:rPr lang="en-US" sz="2761">
                <a:solidFill>
                  <a:srgbClr val="000000"/>
                </a:solidFill>
                <a:latin typeface="Montserrat Light"/>
                <a:ea typeface="Montserrat Light"/>
                <a:cs typeface="Montserrat Light"/>
                <a:sym typeface="Montserrat Light"/>
              </a:rPr>
              <a:t>El proyecto se desarrolla en la Región Metropolitana de Chile, donde la alta generación de aceite usado plantea un problema ambiental significativo.</a:t>
            </a:r>
          </a:p>
          <a:p>
            <a:pPr algn="just">
              <a:lnSpc>
                <a:spcPts val="3865"/>
              </a:lnSpc>
            </a:pPr>
            <a:endParaRPr lang="en-US" sz="2761">
              <a:solidFill>
                <a:srgbClr val="000000"/>
              </a:solidFill>
              <a:latin typeface="Montserrat Light"/>
              <a:ea typeface="Montserrat Light"/>
              <a:cs typeface="Montserrat Light"/>
              <a:sym typeface="Montserrat Light"/>
            </a:endParaRPr>
          </a:p>
          <a:p>
            <a:pPr algn="just">
              <a:lnSpc>
                <a:spcPts val="3865"/>
              </a:lnSpc>
              <a:spcBef>
                <a:spcPct val="0"/>
              </a:spcBef>
            </a:pPr>
            <a:r>
              <a:rPr lang="en-US" sz="2761">
                <a:solidFill>
                  <a:srgbClr val="000000"/>
                </a:solidFill>
                <a:latin typeface="Montserrat Light"/>
                <a:ea typeface="Montserrat Light"/>
                <a:cs typeface="Montserrat Light"/>
                <a:sym typeface="Montserrat Light"/>
              </a:rPr>
              <a:t>Existe una creciente demanda por productos sostenibles, lo que ofrece una oportunidad para la economía circular. Este contexto impulsa la necesidad de soluciones innovadoras y ecológicas.</a:t>
            </a:r>
          </a:p>
        </p:txBody>
      </p:sp>
      <p:sp>
        <p:nvSpPr>
          <p:cNvPr id="12" name="TextBox 12"/>
          <p:cNvSpPr txBox="1"/>
          <p:nvPr/>
        </p:nvSpPr>
        <p:spPr>
          <a:xfrm>
            <a:off x="1248931" y="913586"/>
            <a:ext cx="10033431" cy="1258154"/>
          </a:xfrm>
          <a:prstGeom prst="rect">
            <a:avLst/>
          </a:prstGeom>
        </p:spPr>
        <p:txBody>
          <a:bodyPr lIns="0" tIns="0" rIns="0" bIns="0" rtlCol="0" anchor="t">
            <a:spAutoFit/>
          </a:bodyPr>
          <a:lstStyle/>
          <a:p>
            <a:pPr algn="l">
              <a:lnSpc>
                <a:spcPts val="9927"/>
              </a:lnSpc>
            </a:pPr>
            <a:r>
              <a:rPr lang="en-US" sz="7091" b="1">
                <a:solidFill>
                  <a:srgbClr val="FFFFFF"/>
                </a:solidFill>
                <a:latin typeface="Montserrat Light Bold"/>
                <a:ea typeface="Montserrat Light Bold"/>
                <a:cs typeface="Montserrat Light Bold"/>
                <a:sym typeface="Montserrat Light Bold"/>
              </a:rPr>
              <a:t>CONTEXTO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nvGrpSpPr>
          <p:cNvPr id="3" name="Group 3"/>
          <p:cNvGrpSpPr/>
          <p:nvPr/>
        </p:nvGrpSpPr>
        <p:grpSpPr>
          <a:xfrm>
            <a:off x="0" y="723664"/>
            <a:ext cx="18288000" cy="1780873"/>
            <a:chOff x="0" y="0"/>
            <a:chExt cx="4816593" cy="469036"/>
          </a:xfrm>
        </p:grpSpPr>
        <p:sp>
          <p:nvSpPr>
            <p:cNvPr id="4" name="Freeform 4"/>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5" name="TextBox 5"/>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sp>
        <p:nvSpPr>
          <p:cNvPr id="6" name="Freeform 6"/>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7" name="TextBox 7"/>
          <p:cNvSpPr txBox="1"/>
          <p:nvPr/>
        </p:nvSpPr>
        <p:spPr>
          <a:xfrm>
            <a:off x="10237556" y="3206474"/>
            <a:ext cx="7190539" cy="4844766"/>
          </a:xfrm>
          <a:prstGeom prst="rect">
            <a:avLst/>
          </a:prstGeom>
        </p:spPr>
        <p:txBody>
          <a:bodyPr lIns="0" tIns="0" rIns="0" bIns="0" rtlCol="0" anchor="t">
            <a:spAutoFit/>
          </a:bodyPr>
          <a:lstStyle/>
          <a:p>
            <a:pPr algn="just">
              <a:lnSpc>
                <a:spcPts val="3865"/>
              </a:lnSpc>
            </a:pPr>
            <a:r>
              <a:rPr lang="en-US" sz="2761">
                <a:solidFill>
                  <a:srgbClr val="000000"/>
                </a:solidFill>
                <a:latin typeface="Montserrat Light"/>
                <a:ea typeface="Montserrat Light"/>
                <a:cs typeface="Montserrat Light"/>
                <a:sym typeface="Montserrat Light"/>
              </a:rPr>
              <a:t>La mala disposición del aceite usado contamina el suelo y el agua, impactando negativamente el medio ambiente y los ecosistemas. </a:t>
            </a:r>
          </a:p>
          <a:p>
            <a:pPr algn="just">
              <a:lnSpc>
                <a:spcPts val="3865"/>
              </a:lnSpc>
            </a:pPr>
            <a:endParaRPr lang="en-US" sz="2761">
              <a:solidFill>
                <a:srgbClr val="000000"/>
              </a:solidFill>
              <a:latin typeface="Montserrat Light"/>
              <a:ea typeface="Montserrat Light"/>
              <a:cs typeface="Montserrat Light"/>
              <a:sym typeface="Montserrat Light"/>
            </a:endParaRPr>
          </a:p>
          <a:p>
            <a:pPr algn="just">
              <a:lnSpc>
                <a:spcPts val="3865"/>
              </a:lnSpc>
              <a:spcBef>
                <a:spcPct val="0"/>
              </a:spcBef>
            </a:pPr>
            <a:r>
              <a:rPr lang="en-US" sz="2761">
                <a:solidFill>
                  <a:srgbClr val="000000"/>
                </a:solidFill>
                <a:latin typeface="Montserrat Light"/>
                <a:ea typeface="Montserrat Light"/>
                <a:cs typeface="Montserrat Light"/>
                <a:sym typeface="Montserrat Light"/>
              </a:rPr>
              <a:t>Según la Asociación Nacional de la Industria del Reciclaje (ANIR), Más el 50% de estos aceites no llegan a destinos autorizados, causando daños irreversibles al medio ambiente y a la salud pública.</a:t>
            </a:r>
          </a:p>
        </p:txBody>
      </p:sp>
      <p:sp>
        <p:nvSpPr>
          <p:cNvPr id="8" name="TextBox 8"/>
          <p:cNvSpPr txBox="1"/>
          <p:nvPr/>
        </p:nvSpPr>
        <p:spPr>
          <a:xfrm>
            <a:off x="1012017" y="885825"/>
            <a:ext cx="13007967" cy="1258154"/>
          </a:xfrm>
          <a:prstGeom prst="rect">
            <a:avLst/>
          </a:prstGeom>
        </p:spPr>
        <p:txBody>
          <a:bodyPr lIns="0" tIns="0" rIns="0" bIns="0" rtlCol="0" anchor="t">
            <a:spAutoFit/>
          </a:bodyPr>
          <a:lstStyle/>
          <a:p>
            <a:pPr algn="l">
              <a:lnSpc>
                <a:spcPts val="9927"/>
              </a:lnSpc>
            </a:pPr>
            <a:r>
              <a:rPr lang="en-US" sz="7091" b="1">
                <a:solidFill>
                  <a:srgbClr val="FFFFFF"/>
                </a:solidFill>
                <a:latin typeface="Montserrat Light Bold"/>
                <a:ea typeface="Montserrat Light Bold"/>
                <a:cs typeface="Montserrat Light Bold"/>
                <a:sym typeface="Montserrat Light Bold"/>
              </a:rPr>
              <a:t>PROBLEMA IDENTIFICADO</a:t>
            </a:r>
          </a:p>
        </p:txBody>
      </p:sp>
      <p:pic>
        <p:nvPicPr>
          <p:cNvPr id="9" name="Picture 9"/>
          <p:cNvPicPr>
            <a:picLocks noChangeAspect="1"/>
          </p:cNvPicPr>
          <p:nvPr/>
        </p:nvPicPr>
        <p:blipFill>
          <a:blip r:embed="rId4"/>
          <a:stretch>
            <a:fillRect/>
          </a:stretch>
        </p:blipFill>
        <p:spPr>
          <a:xfrm>
            <a:off x="-171980" y="1978500"/>
            <a:ext cx="10450805" cy="83109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grpSp>
        <p:nvGrpSpPr>
          <p:cNvPr id="3" name="Group 3"/>
          <p:cNvGrpSpPr/>
          <p:nvPr/>
        </p:nvGrpSpPr>
        <p:grpSpPr>
          <a:xfrm>
            <a:off x="0" y="723664"/>
            <a:ext cx="18288000" cy="1780873"/>
            <a:chOff x="0" y="0"/>
            <a:chExt cx="4816593" cy="469036"/>
          </a:xfrm>
        </p:grpSpPr>
        <p:sp>
          <p:nvSpPr>
            <p:cNvPr id="4" name="Freeform 4"/>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5" name="TextBox 5"/>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grpSp>
        <p:nvGrpSpPr>
          <p:cNvPr id="6" name="Group 6"/>
          <p:cNvGrpSpPr/>
          <p:nvPr/>
        </p:nvGrpSpPr>
        <p:grpSpPr>
          <a:xfrm>
            <a:off x="9931908" y="2975539"/>
            <a:ext cx="6767668" cy="6113405"/>
            <a:chOff x="0" y="0"/>
            <a:chExt cx="858326" cy="775348"/>
          </a:xfrm>
        </p:grpSpPr>
        <p:sp>
          <p:nvSpPr>
            <p:cNvPr id="7" name="Freeform 7"/>
            <p:cNvSpPr/>
            <p:nvPr/>
          </p:nvSpPr>
          <p:spPr>
            <a:xfrm>
              <a:off x="0" y="0"/>
              <a:ext cx="858326" cy="775348"/>
            </a:xfrm>
            <a:custGeom>
              <a:avLst/>
              <a:gdLst/>
              <a:ahLst/>
              <a:cxnLst/>
              <a:rect l="l" t="t" r="r" b="b"/>
              <a:pathLst>
                <a:path w="858326" h="775348">
                  <a:moveTo>
                    <a:pt x="0" y="0"/>
                  </a:moveTo>
                  <a:lnTo>
                    <a:pt x="858326" y="0"/>
                  </a:lnTo>
                  <a:lnTo>
                    <a:pt x="858326" y="775348"/>
                  </a:lnTo>
                  <a:lnTo>
                    <a:pt x="0" y="775348"/>
                  </a:lnTo>
                  <a:close/>
                </a:path>
              </a:pathLst>
            </a:custGeom>
            <a:blipFill>
              <a:blip r:embed="rId4"/>
              <a:stretch>
                <a:fillRect l="-22481" r="-22481"/>
              </a:stretch>
            </a:blipFill>
          </p:spPr>
          <p:txBody>
            <a:bodyPr/>
            <a:lstStyle/>
            <a:p>
              <a:endParaRPr lang="es-CL"/>
            </a:p>
          </p:txBody>
        </p:sp>
      </p:grpSp>
      <p:sp>
        <p:nvSpPr>
          <p:cNvPr id="8" name="Freeform 8"/>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9" name="TextBox 9"/>
          <p:cNvSpPr txBox="1"/>
          <p:nvPr/>
        </p:nvSpPr>
        <p:spPr>
          <a:xfrm>
            <a:off x="1761157" y="3272628"/>
            <a:ext cx="7190539" cy="5330541"/>
          </a:xfrm>
          <a:prstGeom prst="rect">
            <a:avLst/>
          </a:prstGeom>
        </p:spPr>
        <p:txBody>
          <a:bodyPr lIns="0" tIns="0" rIns="0" bIns="0" rtlCol="0" anchor="t">
            <a:spAutoFit/>
          </a:bodyPr>
          <a:lstStyle/>
          <a:p>
            <a:pPr algn="just">
              <a:lnSpc>
                <a:spcPts val="3865"/>
              </a:lnSpc>
            </a:pPr>
            <a:r>
              <a:rPr lang="en-US" sz="2761">
                <a:solidFill>
                  <a:srgbClr val="000000"/>
                </a:solidFill>
                <a:latin typeface="Montserrat Light"/>
                <a:ea typeface="Montserrat Light"/>
                <a:cs typeface="Montserrat Light"/>
                <a:sym typeface="Montserrat Light"/>
              </a:rPr>
              <a:t>En la busqueda de una solucion al problema se estableció contacto con la empresa Seifer, especializada en el reciclado de aceites vegetales y la creación de jabones ecológicos. </a:t>
            </a:r>
          </a:p>
          <a:p>
            <a:pPr algn="just">
              <a:lnSpc>
                <a:spcPts val="3865"/>
              </a:lnSpc>
            </a:pPr>
            <a:endParaRPr lang="en-US" sz="2761">
              <a:solidFill>
                <a:srgbClr val="000000"/>
              </a:solidFill>
              <a:latin typeface="Montserrat Light"/>
              <a:ea typeface="Montserrat Light"/>
              <a:cs typeface="Montserrat Light"/>
              <a:sym typeface="Montserrat Light"/>
            </a:endParaRPr>
          </a:p>
          <a:p>
            <a:pPr algn="just">
              <a:lnSpc>
                <a:spcPts val="3865"/>
              </a:lnSpc>
              <a:spcBef>
                <a:spcPct val="0"/>
              </a:spcBef>
            </a:pPr>
            <a:r>
              <a:rPr lang="en-US" sz="2761">
                <a:solidFill>
                  <a:srgbClr val="000000"/>
                </a:solidFill>
                <a:latin typeface="Montserrat Light"/>
                <a:ea typeface="Montserrat Light"/>
                <a:cs typeface="Montserrat Light"/>
                <a:sym typeface="Montserrat Light"/>
              </a:rPr>
              <a:t>Este vínculo fue clave para garantizar la viabilidad del proyecto, ya que Seifer aporta experiencia en la fabricación de los productos y su enfoque en la sostenibilidad.</a:t>
            </a:r>
          </a:p>
        </p:txBody>
      </p:sp>
      <p:sp>
        <p:nvSpPr>
          <p:cNvPr id="10" name="TextBox 10"/>
          <p:cNvSpPr txBox="1"/>
          <p:nvPr/>
        </p:nvSpPr>
        <p:spPr>
          <a:xfrm>
            <a:off x="1012017" y="885825"/>
            <a:ext cx="13007967" cy="1258154"/>
          </a:xfrm>
          <a:prstGeom prst="rect">
            <a:avLst/>
          </a:prstGeom>
        </p:spPr>
        <p:txBody>
          <a:bodyPr lIns="0" tIns="0" rIns="0" bIns="0" rtlCol="0" anchor="t">
            <a:spAutoFit/>
          </a:bodyPr>
          <a:lstStyle/>
          <a:p>
            <a:pPr algn="l">
              <a:lnSpc>
                <a:spcPts val="9927"/>
              </a:lnSpc>
            </a:pPr>
            <a:r>
              <a:rPr lang="en-US" sz="7091" b="1">
                <a:solidFill>
                  <a:srgbClr val="FFFFFF"/>
                </a:solidFill>
                <a:latin typeface="Montserrat Light Bold"/>
                <a:ea typeface="Montserrat Light Bold"/>
                <a:cs typeface="Montserrat Light Bold"/>
                <a:sym typeface="Montserrat Light Bold"/>
              </a:rPr>
              <a:t>PROBLEMA IDENTIFICADO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0" y="723664"/>
            <a:ext cx="18288000" cy="1780873"/>
            <a:chOff x="0" y="0"/>
            <a:chExt cx="4816593" cy="469036"/>
          </a:xfrm>
        </p:grpSpPr>
        <p:sp>
          <p:nvSpPr>
            <p:cNvPr id="3" name="Freeform 3"/>
            <p:cNvSpPr/>
            <p:nvPr/>
          </p:nvSpPr>
          <p:spPr>
            <a:xfrm>
              <a:off x="0" y="0"/>
              <a:ext cx="4816592" cy="469036"/>
            </a:xfrm>
            <a:custGeom>
              <a:avLst/>
              <a:gdLst/>
              <a:ahLst/>
              <a:cxnLst/>
              <a:rect l="l" t="t" r="r" b="b"/>
              <a:pathLst>
                <a:path w="4816592" h="469036">
                  <a:moveTo>
                    <a:pt x="0" y="0"/>
                  </a:moveTo>
                  <a:lnTo>
                    <a:pt x="4816592" y="0"/>
                  </a:lnTo>
                  <a:lnTo>
                    <a:pt x="4816592" y="469036"/>
                  </a:lnTo>
                  <a:lnTo>
                    <a:pt x="0" y="469036"/>
                  </a:lnTo>
                  <a:close/>
                </a:path>
              </a:pathLst>
            </a:custGeom>
            <a:solidFill>
              <a:srgbClr val="13547E"/>
            </a:solidFill>
            <a:ln cap="sq">
              <a:noFill/>
              <a:prstDash val="solid"/>
              <a:miter/>
            </a:ln>
          </p:spPr>
          <p:txBody>
            <a:bodyPr/>
            <a:lstStyle/>
            <a:p>
              <a:endParaRPr lang="es-CL"/>
            </a:p>
          </p:txBody>
        </p:sp>
        <p:sp>
          <p:nvSpPr>
            <p:cNvPr id="4" name="TextBox 4"/>
            <p:cNvSpPr txBox="1"/>
            <p:nvPr/>
          </p:nvSpPr>
          <p:spPr>
            <a:xfrm>
              <a:off x="0" y="-47625"/>
              <a:ext cx="4816593" cy="516661"/>
            </a:xfrm>
            <a:prstGeom prst="rect">
              <a:avLst/>
            </a:prstGeom>
          </p:spPr>
          <p:txBody>
            <a:bodyPr lIns="50800" tIns="50800" rIns="50800" bIns="50800" rtlCol="0" anchor="ctr"/>
            <a:lstStyle/>
            <a:p>
              <a:pPr marL="0" lvl="0" indent="0" algn="ctr">
                <a:lnSpc>
                  <a:spcPts val="2768"/>
                </a:lnSpc>
                <a:spcBef>
                  <a:spcPct val="0"/>
                </a:spcBef>
              </a:pPr>
              <a:endParaRPr/>
            </a:p>
          </p:txBody>
        </p:sp>
      </p:grpSp>
      <p:grpSp>
        <p:nvGrpSpPr>
          <p:cNvPr id="5" name="Group 5"/>
          <p:cNvGrpSpPr/>
          <p:nvPr/>
        </p:nvGrpSpPr>
        <p:grpSpPr>
          <a:xfrm>
            <a:off x="1424079" y="3158155"/>
            <a:ext cx="4660127" cy="5805420"/>
            <a:chOff x="0" y="0"/>
            <a:chExt cx="691361" cy="861273"/>
          </a:xfrm>
        </p:grpSpPr>
        <p:sp>
          <p:nvSpPr>
            <p:cNvPr id="6" name="Freeform 6"/>
            <p:cNvSpPr/>
            <p:nvPr/>
          </p:nvSpPr>
          <p:spPr>
            <a:xfrm>
              <a:off x="0" y="0"/>
              <a:ext cx="691361" cy="861273"/>
            </a:xfrm>
            <a:custGeom>
              <a:avLst/>
              <a:gdLst/>
              <a:ahLst/>
              <a:cxnLst/>
              <a:rect l="l" t="t" r="r" b="b"/>
              <a:pathLst>
                <a:path w="691361" h="861273">
                  <a:moveTo>
                    <a:pt x="0" y="0"/>
                  </a:moveTo>
                  <a:lnTo>
                    <a:pt x="691361" y="0"/>
                  </a:lnTo>
                  <a:lnTo>
                    <a:pt x="691361" y="861273"/>
                  </a:lnTo>
                  <a:lnTo>
                    <a:pt x="0" y="861273"/>
                  </a:lnTo>
                  <a:close/>
                </a:path>
              </a:pathLst>
            </a:custGeom>
            <a:blipFill>
              <a:blip r:embed="rId2"/>
              <a:stretch>
                <a:fillRect l="-71242" r="-71242"/>
              </a:stretch>
            </a:blipFill>
          </p:spPr>
          <p:txBody>
            <a:bodyPr/>
            <a:lstStyle/>
            <a:p>
              <a:endParaRPr lang="es-CL"/>
            </a:p>
          </p:txBody>
        </p:sp>
      </p:grpSp>
      <p:sp>
        <p:nvSpPr>
          <p:cNvPr id="7" name="Freeform 7"/>
          <p:cNvSpPr/>
          <p:nvPr/>
        </p:nvSpPr>
        <p:spPr>
          <a:xfrm rot="-10770471">
            <a:off x="636674" y="8806973"/>
            <a:ext cx="784052" cy="784052"/>
          </a:xfrm>
          <a:custGeom>
            <a:avLst/>
            <a:gdLst/>
            <a:ahLst/>
            <a:cxnLst/>
            <a:rect l="l" t="t" r="r" b="b"/>
            <a:pathLst>
              <a:path w="784052" h="784052">
                <a:moveTo>
                  <a:pt x="0" y="0"/>
                </a:moveTo>
                <a:lnTo>
                  <a:pt x="784052" y="0"/>
                </a:lnTo>
                <a:lnTo>
                  <a:pt x="784052" y="784052"/>
                </a:lnTo>
                <a:lnTo>
                  <a:pt x="0" y="7840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sp>
        <p:nvSpPr>
          <p:cNvPr id="8" name="Freeform 8"/>
          <p:cNvSpPr/>
          <p:nvPr/>
        </p:nvSpPr>
        <p:spPr>
          <a:xfrm>
            <a:off x="16475248" y="8810326"/>
            <a:ext cx="784052" cy="784052"/>
          </a:xfrm>
          <a:custGeom>
            <a:avLst/>
            <a:gdLst/>
            <a:ahLst/>
            <a:cxnLst/>
            <a:rect l="l" t="t" r="r" b="b"/>
            <a:pathLst>
              <a:path w="784052" h="784052">
                <a:moveTo>
                  <a:pt x="0" y="0"/>
                </a:moveTo>
                <a:lnTo>
                  <a:pt x="784052" y="0"/>
                </a:lnTo>
                <a:lnTo>
                  <a:pt x="784052" y="784051"/>
                </a:lnTo>
                <a:lnTo>
                  <a:pt x="0" y="7840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L"/>
          </a:p>
        </p:txBody>
      </p:sp>
      <p:grpSp>
        <p:nvGrpSpPr>
          <p:cNvPr id="9" name="Group 9"/>
          <p:cNvGrpSpPr/>
          <p:nvPr/>
        </p:nvGrpSpPr>
        <p:grpSpPr>
          <a:xfrm>
            <a:off x="13557272" y="2894795"/>
            <a:ext cx="3960019" cy="5787343"/>
            <a:chOff x="0" y="0"/>
            <a:chExt cx="450275" cy="658051"/>
          </a:xfrm>
        </p:grpSpPr>
        <p:sp>
          <p:nvSpPr>
            <p:cNvPr id="10" name="Freeform 10"/>
            <p:cNvSpPr/>
            <p:nvPr/>
          </p:nvSpPr>
          <p:spPr>
            <a:xfrm>
              <a:off x="0" y="0"/>
              <a:ext cx="450275" cy="658051"/>
            </a:xfrm>
            <a:custGeom>
              <a:avLst/>
              <a:gdLst/>
              <a:ahLst/>
              <a:cxnLst/>
              <a:rect l="l" t="t" r="r" b="b"/>
              <a:pathLst>
                <a:path w="450275" h="658051">
                  <a:moveTo>
                    <a:pt x="0" y="0"/>
                  </a:moveTo>
                  <a:lnTo>
                    <a:pt x="450275" y="0"/>
                  </a:lnTo>
                  <a:lnTo>
                    <a:pt x="450275" y="658051"/>
                  </a:lnTo>
                  <a:lnTo>
                    <a:pt x="0" y="658051"/>
                  </a:lnTo>
                  <a:close/>
                </a:path>
              </a:pathLst>
            </a:custGeom>
            <a:blipFill>
              <a:blip r:embed="rId5"/>
              <a:stretch>
                <a:fillRect l="-3662" r="-3662"/>
              </a:stretch>
            </a:blipFill>
          </p:spPr>
          <p:txBody>
            <a:bodyPr/>
            <a:lstStyle/>
            <a:p>
              <a:endParaRPr lang="es-CL"/>
            </a:p>
          </p:txBody>
        </p:sp>
      </p:grpSp>
      <p:sp>
        <p:nvSpPr>
          <p:cNvPr id="11" name="TextBox 11"/>
          <p:cNvSpPr txBox="1"/>
          <p:nvPr/>
        </p:nvSpPr>
        <p:spPr>
          <a:xfrm>
            <a:off x="6817631" y="3852795"/>
            <a:ext cx="6004804" cy="4322161"/>
          </a:xfrm>
          <a:prstGeom prst="rect">
            <a:avLst/>
          </a:prstGeom>
        </p:spPr>
        <p:txBody>
          <a:bodyPr lIns="0" tIns="0" rIns="0" bIns="0" rtlCol="0" anchor="t">
            <a:spAutoFit/>
          </a:bodyPr>
          <a:lstStyle/>
          <a:p>
            <a:pPr algn="just">
              <a:lnSpc>
                <a:spcPts val="3865"/>
              </a:lnSpc>
            </a:pPr>
            <a:r>
              <a:rPr lang="en-US" sz="2761">
                <a:solidFill>
                  <a:srgbClr val="000000"/>
                </a:solidFill>
                <a:latin typeface="Montserrat Light"/>
                <a:ea typeface="Montserrat Light"/>
                <a:cs typeface="Montserrat Light"/>
                <a:sym typeface="Montserrat Light"/>
              </a:rPr>
              <a:t>Desarrollar una </a:t>
            </a:r>
            <a:r>
              <a:rPr lang="en-US" sz="2761" b="1">
                <a:solidFill>
                  <a:srgbClr val="000000"/>
                </a:solidFill>
                <a:latin typeface="Montserrat Light Bold"/>
                <a:ea typeface="Montserrat Light Bold"/>
                <a:cs typeface="Montserrat Light Bold"/>
                <a:sym typeface="Montserrat Light Bold"/>
              </a:rPr>
              <a:t>plataforma web</a:t>
            </a:r>
            <a:r>
              <a:rPr lang="en-US" sz="2761">
                <a:solidFill>
                  <a:srgbClr val="000000"/>
                </a:solidFill>
                <a:latin typeface="Montserrat Light"/>
                <a:ea typeface="Montserrat Light"/>
                <a:cs typeface="Montserrat Light"/>
                <a:sym typeface="Montserrat Light"/>
              </a:rPr>
              <a:t> que facilite la comercialización de jabones ecológicos hechos a partir de </a:t>
            </a:r>
            <a:r>
              <a:rPr lang="en-US" sz="2761" b="1">
                <a:solidFill>
                  <a:srgbClr val="000000"/>
                </a:solidFill>
                <a:latin typeface="Montserrat Light Bold"/>
                <a:ea typeface="Montserrat Light Bold"/>
                <a:cs typeface="Montserrat Light Bold"/>
                <a:sym typeface="Montserrat Light Bold"/>
              </a:rPr>
              <a:t>aceites reciclados</a:t>
            </a:r>
            <a:r>
              <a:rPr lang="en-US" sz="2761">
                <a:solidFill>
                  <a:srgbClr val="000000"/>
                </a:solidFill>
                <a:latin typeface="Montserrat Light"/>
                <a:ea typeface="Montserrat Light"/>
                <a:cs typeface="Montserrat Light"/>
                <a:sym typeface="Montserrat Light"/>
              </a:rPr>
              <a:t>. </a:t>
            </a:r>
          </a:p>
          <a:p>
            <a:pPr algn="just">
              <a:lnSpc>
                <a:spcPts val="3865"/>
              </a:lnSpc>
            </a:pPr>
            <a:endParaRPr lang="en-US" sz="2761">
              <a:solidFill>
                <a:srgbClr val="000000"/>
              </a:solidFill>
              <a:latin typeface="Montserrat Light"/>
              <a:ea typeface="Montserrat Light"/>
              <a:cs typeface="Montserrat Light"/>
              <a:sym typeface="Montserrat Light"/>
            </a:endParaRPr>
          </a:p>
          <a:p>
            <a:pPr algn="just">
              <a:lnSpc>
                <a:spcPts val="3725"/>
              </a:lnSpc>
              <a:spcBef>
                <a:spcPct val="0"/>
              </a:spcBef>
            </a:pPr>
            <a:r>
              <a:rPr lang="en-US" sz="2661">
                <a:solidFill>
                  <a:srgbClr val="000000"/>
                </a:solidFill>
                <a:latin typeface="Montserrat Light"/>
                <a:ea typeface="Montserrat Light"/>
                <a:cs typeface="Montserrat Light"/>
                <a:sym typeface="Montserrat Light"/>
              </a:rPr>
              <a:t>Este proyecto busca reducir la masiva </a:t>
            </a:r>
            <a:r>
              <a:rPr lang="en-US" sz="2661" b="1">
                <a:solidFill>
                  <a:srgbClr val="000000"/>
                </a:solidFill>
                <a:latin typeface="Montserrat Light Bold"/>
                <a:ea typeface="Montserrat Light Bold"/>
                <a:cs typeface="Montserrat Light Bold"/>
                <a:sym typeface="Montserrat Light Bold"/>
              </a:rPr>
              <a:t>contaminación ambiental</a:t>
            </a:r>
            <a:r>
              <a:rPr lang="en-US" sz="2661">
                <a:solidFill>
                  <a:srgbClr val="000000"/>
                </a:solidFill>
                <a:latin typeface="Montserrat Light"/>
                <a:ea typeface="Montserrat Light"/>
                <a:cs typeface="Montserrat Light"/>
                <a:sym typeface="Montserrat Light"/>
              </a:rPr>
              <a:t>, fomentar la sostenibilidad y promover la economía circular.</a:t>
            </a:r>
          </a:p>
        </p:txBody>
      </p:sp>
      <p:sp>
        <p:nvSpPr>
          <p:cNvPr id="12" name="TextBox 12"/>
          <p:cNvSpPr txBox="1"/>
          <p:nvPr/>
        </p:nvSpPr>
        <p:spPr>
          <a:xfrm>
            <a:off x="1012017" y="913586"/>
            <a:ext cx="10610275" cy="1258154"/>
          </a:xfrm>
          <a:prstGeom prst="rect">
            <a:avLst/>
          </a:prstGeom>
        </p:spPr>
        <p:txBody>
          <a:bodyPr lIns="0" tIns="0" rIns="0" bIns="0" rtlCol="0" anchor="t">
            <a:spAutoFit/>
          </a:bodyPr>
          <a:lstStyle/>
          <a:p>
            <a:pPr algn="l">
              <a:lnSpc>
                <a:spcPts val="9927"/>
              </a:lnSpc>
            </a:pPr>
            <a:r>
              <a:rPr lang="en-US" sz="7091" b="1">
                <a:solidFill>
                  <a:srgbClr val="FFFFFF"/>
                </a:solidFill>
                <a:latin typeface="Montserrat Light Bold"/>
                <a:ea typeface="Montserrat Light Bold"/>
                <a:cs typeface="Montserrat Light Bold"/>
                <a:sym typeface="Montserrat Light Bold"/>
              </a:rPr>
              <a:t>OBJETIVO PRINCIPAL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650</Words>
  <Application>Microsoft Office PowerPoint</Application>
  <PresentationFormat>Personalizado</PresentationFormat>
  <Paragraphs>91</Paragraphs>
  <Slides>25</Slides>
  <Notes>0</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25</vt:i4>
      </vt:variant>
    </vt:vector>
  </HeadingPairs>
  <TitlesOfParts>
    <vt:vector size="33" baseType="lpstr">
      <vt:lpstr>Barlow Condensed Semi-Bold</vt:lpstr>
      <vt:lpstr>Montserrat Light Italics</vt:lpstr>
      <vt:lpstr>Open Sans Bold</vt:lpstr>
      <vt:lpstr>Arial</vt:lpstr>
      <vt:lpstr>Calibri</vt:lpstr>
      <vt:lpstr>Montserrat Light Bold</vt:lpstr>
      <vt:lpstr>Montserrat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Presentacion Capstone</dc:title>
  <cp:lastModifiedBy>Cybel</cp:lastModifiedBy>
  <cp:revision>2</cp:revision>
  <dcterms:created xsi:type="dcterms:W3CDTF">2006-08-16T00:00:00Z</dcterms:created>
  <dcterms:modified xsi:type="dcterms:W3CDTF">2024-12-05T17:17:22Z</dcterms:modified>
  <dc:identifier>DAGYAZ_J4X0</dc:identifier>
</cp:coreProperties>
</file>